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9" r:id="rId4"/>
    <p:sldId id="260" r:id="rId5"/>
    <p:sldId id="263" r:id="rId6"/>
    <p:sldId id="288" r:id="rId7"/>
    <p:sldId id="289" r:id="rId8"/>
    <p:sldId id="290" r:id="rId9"/>
    <p:sldId id="273" r:id="rId10"/>
    <p:sldId id="291" r:id="rId11"/>
    <p:sldId id="292" r:id="rId12"/>
    <p:sldId id="293" r:id="rId13"/>
    <p:sldId id="294" r:id="rId14"/>
    <p:sldId id="295" r:id="rId15"/>
    <p:sldId id="296" r:id="rId16"/>
    <p:sldId id="297" r:id="rId17"/>
    <p:sldId id="261"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660"/>
  </p:normalViewPr>
  <p:slideViewPr>
    <p:cSldViewPr>
      <p:cViewPr>
        <p:scale>
          <a:sx n="80" d="100"/>
          <a:sy n="80" d="100"/>
        </p:scale>
        <p:origin x="-1266"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BE773D9-08DD-45C3-B6EA-7EBBB2591AFA}" type="datetimeFigureOut">
              <a:rPr lang="en-GB" smtClean="0"/>
              <a:t>01/03/2015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47D2ED-63E9-4A9F-9EC6-A3D1CF459F4F}" type="datetime1">
              <a:rPr lang="en-GB" smtClean="0"/>
              <a:t>01/03/2015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D08915-4DAE-4243-9554-FBD830E88272}" type="datetime1">
              <a:rPr lang="en-GB" smtClean="0"/>
              <a:t>01/03/2015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7973E5-8B13-46B0-B808-3BF3D04D928C}" type="datetime1">
              <a:rPr lang="en-GB" smtClean="0"/>
              <a:t>01/03/2015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354017-581F-4478-84C8-0610BF50E760}" type="datetime1">
              <a:rPr lang="en-GB" smtClean="0"/>
              <a:t>01/03/2015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9D85AB-2052-4C4B-B44B-73DE2C7088BA}" type="datetime1">
              <a:rPr lang="en-GB" smtClean="0"/>
              <a:t>01/03/2015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AB6ADE-8EAD-44FB-AF33-6471A7A2F38E}" type="datetime1">
              <a:rPr lang="en-GB" smtClean="0"/>
              <a:t>01/03/2015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CEA7749-1DC9-4D89-A8CA-F6C3550E8A52}" type="datetime1">
              <a:rPr lang="en-GB" smtClean="0"/>
              <a:t>01/03/2015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863F06-15C7-4080-94E4-DC169D5304FC}" type="datetime1">
              <a:rPr lang="en-GB" smtClean="0"/>
              <a:t>01/03/2015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881F1-36B1-4DDA-BAEA-A59713EE7687}" type="datetime1">
              <a:rPr lang="en-GB" smtClean="0"/>
              <a:t>01/03/2015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D260EF-C2A5-403E-B557-2CD751367BDC}" type="datetime1">
              <a:rPr lang="en-GB" smtClean="0"/>
              <a:t>01/03/2015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C9FC2-048F-41CC-A907-0EF2F4CD5F5B}" type="datetime1">
              <a:rPr lang="en-GB" smtClean="0"/>
              <a:t>01/03/2015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70E4A-AB6D-47A0-82CD-7A907AEEFE53}" type="datetime1">
              <a:rPr lang="en-GB" smtClean="0"/>
              <a:t>01/03/2015</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800" advClick="0" advTm="5000">
        <p:circle/>
      </p:transition>
    </mc:Choice>
    <mc:Fallback xmlns="">
      <p:transition spd="slow" advClick="0" advTm="5000">
        <p:circl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4816" y="764705"/>
            <a:ext cx="7772400" cy="1224136"/>
          </a:xfrm>
        </p:spPr>
        <p:txBody>
          <a:bodyPr>
            <a:noAutofit/>
          </a:bodyPr>
          <a:lstStyle/>
          <a:p>
            <a:pPr rtl="1"/>
            <a:r>
              <a:rPr lang="ar-KW" sz="3600" b="1" dirty="0" smtClean="0">
                <a:solidFill>
                  <a:srgbClr val="8C8A26"/>
                </a:solidFill>
                <a:cs typeface="+mn-cs"/>
              </a:rPr>
              <a:t>ورشة عمل</a:t>
            </a:r>
            <a:r>
              <a:rPr lang="en-US" b="1" dirty="0" smtClean="0">
                <a:solidFill>
                  <a:srgbClr val="8C8A26"/>
                </a:solidFill>
              </a:rPr>
              <a:t/>
            </a:r>
            <a:br>
              <a:rPr lang="en-US" b="1" dirty="0" smtClean="0">
                <a:solidFill>
                  <a:srgbClr val="8C8A26"/>
                </a:solidFill>
              </a:rPr>
            </a:br>
            <a:endParaRPr lang="en-GB" dirty="0"/>
          </a:p>
        </p:txBody>
      </p:sp>
      <p:sp>
        <p:nvSpPr>
          <p:cNvPr id="3" name="Subtitle 2"/>
          <p:cNvSpPr>
            <a:spLocks noGrp="1"/>
          </p:cNvSpPr>
          <p:nvPr>
            <p:ph type="subTitle" idx="1"/>
          </p:nvPr>
        </p:nvSpPr>
        <p:spPr>
          <a:xfrm>
            <a:off x="2015208" y="1916832"/>
            <a:ext cx="7128792" cy="4080656"/>
          </a:xfrm>
        </p:spPr>
        <p:txBody>
          <a:bodyPr>
            <a:normAutofit/>
          </a:bodyPr>
          <a:lstStyle/>
          <a:p>
            <a:endParaRPr lang="ar-KW" sz="1000" b="1" dirty="0" smtClean="0">
              <a:solidFill>
                <a:srgbClr val="1F497D"/>
              </a:solidFill>
              <a:cs typeface="Times New Roman"/>
            </a:endParaRPr>
          </a:p>
          <a:p>
            <a:r>
              <a:rPr lang="ar-KW" sz="4000" b="1" dirty="0" smtClean="0">
                <a:solidFill>
                  <a:schemeClr val="tx2"/>
                </a:solidFill>
              </a:rPr>
              <a:t>طلب إلغاء ترخيص المرخص له وشطبه من سجلات الهيئة وفقاً لطلبه</a:t>
            </a:r>
            <a:endParaRPr lang="ar-KW" sz="2000" b="1" dirty="0" smtClean="0">
              <a:solidFill>
                <a:srgbClr val="1F497D"/>
              </a:solidFill>
              <a:cs typeface="Times New Roman"/>
            </a:endParaRPr>
          </a:p>
          <a:p>
            <a:r>
              <a:rPr lang="ar-KW" sz="2000" b="1" dirty="0" smtClean="0">
                <a:solidFill>
                  <a:srgbClr val="1F497D"/>
                </a:solidFill>
                <a:cs typeface="Times New Roman"/>
              </a:rPr>
              <a:t>ال</a:t>
            </a:r>
            <a:r>
              <a:rPr lang="ar-KW" sz="2000" b="1" dirty="0" smtClean="0">
                <a:solidFill>
                  <a:schemeClr val="tx2"/>
                </a:solidFill>
                <a:cs typeface="Times New Roman"/>
              </a:rPr>
              <a:t>مح</a:t>
            </a:r>
            <a:r>
              <a:rPr lang="ar-KW" sz="2000" b="1" dirty="0" smtClean="0">
                <a:solidFill>
                  <a:srgbClr val="1F497D"/>
                </a:solidFill>
                <a:cs typeface="Times New Roman"/>
              </a:rPr>
              <a:t>اضر: زياد </a:t>
            </a:r>
            <a:r>
              <a:rPr lang="ar-KW" sz="2000" b="1" dirty="0" err="1" smtClean="0">
                <a:solidFill>
                  <a:srgbClr val="1F497D"/>
                </a:solidFill>
                <a:cs typeface="Times New Roman"/>
              </a:rPr>
              <a:t>الفليج</a:t>
            </a:r>
            <a:endParaRPr lang="ar-KW" sz="2000" b="1" dirty="0" smtClean="0">
              <a:solidFill>
                <a:srgbClr val="1F497D"/>
              </a:solidFill>
              <a:cs typeface="Times New Roman"/>
            </a:endParaRPr>
          </a:p>
          <a:p>
            <a:r>
              <a:rPr lang="ar-KW" sz="2000" b="1" dirty="0" smtClean="0">
                <a:solidFill>
                  <a:srgbClr val="1F497D"/>
                </a:solidFill>
                <a:cs typeface="Times New Roman"/>
              </a:rPr>
              <a:t>إدارة التراخيص والتسجيل</a:t>
            </a:r>
          </a:p>
          <a:p>
            <a:r>
              <a:rPr lang="en-US" sz="2000" b="1" dirty="0" smtClean="0">
                <a:solidFill>
                  <a:srgbClr val="1F497D"/>
                </a:solidFill>
                <a:cs typeface="Times New Roman"/>
              </a:rPr>
              <a:t>2015/03/03</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2" cstate="print"/>
          <a:srcRect r="75690"/>
          <a:stretch/>
        </p:blipFill>
        <p:spPr>
          <a:xfrm>
            <a:off x="2" y="0"/>
            <a:ext cx="2222937" cy="6858000"/>
          </a:xfrm>
          <a:prstGeom prst="rect">
            <a:avLst/>
          </a:prstGeom>
          <a:ln w="28575">
            <a:noFill/>
          </a:ln>
        </p:spPr>
      </p:pic>
      <p:sp>
        <p:nvSpPr>
          <p:cNvPr id="4" name="Slide Number Placeholder 3"/>
          <p:cNvSpPr>
            <a:spLocks noGrp="1"/>
          </p:cNvSpPr>
          <p:nvPr>
            <p:ph type="sldNum" sz="quarter" idx="12"/>
          </p:nvPr>
        </p:nvSpPr>
        <p:spPr/>
        <p:txBody>
          <a:bodyPr/>
          <a:lstStyle/>
          <a:p>
            <a:fld id="{8DDEC8EC-0F4B-4CDB-8AC0-556EC31B66C3}" type="slidenum">
              <a:rPr lang="en-GB" smtClean="0"/>
              <a:t>1</a:t>
            </a:fld>
            <a:endParaRPr lang="en-GB" dirty="0"/>
          </a:p>
        </p:txBody>
      </p:sp>
    </p:spTree>
    <p:extLst>
      <p:ext uri="{BB962C8B-B14F-4D97-AF65-F5344CB8AC3E}">
        <p14:creationId xmlns:p14="http://schemas.microsoft.com/office/powerpoint/2010/main" val="18012475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85000" lnSpcReduction="10000"/>
          </a:bodyPr>
          <a:lstStyle/>
          <a:p>
            <a:pPr marL="0" indent="0" algn="r" rtl="1">
              <a:buNone/>
            </a:pPr>
            <a:r>
              <a:rPr lang="ar-KW" b="1" u="sng" dirty="0" smtClean="0">
                <a:solidFill>
                  <a:schemeClr val="tx2"/>
                </a:solidFill>
                <a:effectLst>
                  <a:outerShdw blurRad="38100" dist="38100" dir="2700000" algn="tl">
                    <a:srgbClr val="000000">
                      <a:alpha val="43137"/>
                    </a:srgbClr>
                  </a:outerShdw>
                </a:effectLst>
                <a:latin typeface="Calibri" pitchFamily="34" charset="0"/>
              </a:rPr>
              <a:t>المرحلة الأولى: الموافقة المبدئية</a:t>
            </a:r>
          </a:p>
          <a:p>
            <a:pPr marL="0" indent="0" algn="r" rtl="1">
              <a:buNone/>
            </a:pPr>
            <a:endParaRPr lang="ar-KW" b="1" u="sng" dirty="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dirty="0" smtClean="0">
                <a:solidFill>
                  <a:schemeClr val="tx2"/>
                </a:solidFill>
                <a:latin typeface="Calibri" pitchFamily="34" charset="0"/>
              </a:rPr>
              <a:t> التقدم </a:t>
            </a:r>
            <a:r>
              <a:rPr lang="ar-KW" dirty="0">
                <a:solidFill>
                  <a:schemeClr val="tx2"/>
                </a:solidFill>
                <a:latin typeface="Calibri" pitchFamily="34" charset="0"/>
              </a:rPr>
              <a:t>للهيئة بكتاب طلب </a:t>
            </a:r>
            <a:r>
              <a:rPr lang="ar-KW" dirty="0" smtClean="0">
                <a:solidFill>
                  <a:schemeClr val="tx2"/>
                </a:solidFill>
                <a:latin typeface="Calibri" pitchFamily="34" charset="0"/>
              </a:rPr>
              <a:t>الموافقة على إلغاء الترخيص لجزء من أنشطة الأوراق المالية مع المرفقات التالية:</a:t>
            </a:r>
          </a:p>
          <a:p>
            <a:pPr marL="914400" lvl="1" indent="-514350" algn="just" rtl="1">
              <a:buFont typeface="Wingdings" pitchFamily="2" charset="2"/>
              <a:buChar char="§"/>
            </a:pPr>
            <a:endParaRPr lang="ar-KW" sz="1400"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أسباب ومبررات طلب </a:t>
            </a:r>
            <a:r>
              <a:rPr lang="ar-KW" dirty="0">
                <a:solidFill>
                  <a:schemeClr val="tx2"/>
                </a:solidFill>
                <a:latin typeface="Calibri" pitchFamily="34" charset="0"/>
              </a:rPr>
              <a:t>إلغاء الترخيص </a:t>
            </a:r>
            <a:r>
              <a:rPr lang="ar-KW" dirty="0" smtClean="0">
                <a:solidFill>
                  <a:schemeClr val="tx2"/>
                </a:solidFill>
                <a:latin typeface="Calibri" pitchFamily="34" charset="0"/>
              </a:rPr>
              <a:t>لجزء </a:t>
            </a:r>
            <a:r>
              <a:rPr lang="ar-KW" dirty="0">
                <a:solidFill>
                  <a:schemeClr val="tx2"/>
                </a:solidFill>
                <a:latin typeface="Calibri" pitchFamily="34" charset="0"/>
              </a:rPr>
              <a:t>من أنشطة </a:t>
            </a:r>
            <a:r>
              <a:rPr lang="ar-KW" dirty="0" smtClean="0">
                <a:solidFill>
                  <a:schemeClr val="tx2"/>
                </a:solidFill>
                <a:latin typeface="Calibri" pitchFamily="34" charset="0"/>
              </a:rPr>
              <a:t>الأوراق </a:t>
            </a:r>
            <a:r>
              <a:rPr lang="ar-KW" dirty="0">
                <a:solidFill>
                  <a:schemeClr val="tx2"/>
                </a:solidFill>
                <a:latin typeface="Calibri" pitchFamily="34" charset="0"/>
              </a:rPr>
              <a:t>المالية.</a:t>
            </a:r>
            <a:endParaRPr lang="ar-KW"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محضر اجتماع مجلس الإدارة الذي يشمل الموافقة على </a:t>
            </a:r>
            <a:r>
              <a:rPr lang="ar-KW" dirty="0">
                <a:solidFill>
                  <a:schemeClr val="tx2"/>
                </a:solidFill>
                <a:latin typeface="Calibri" pitchFamily="34" charset="0"/>
              </a:rPr>
              <a:t>إلغاء الترخيص لجزء من أنشطة </a:t>
            </a:r>
            <a:r>
              <a:rPr lang="ar-KW" dirty="0" smtClean="0">
                <a:solidFill>
                  <a:schemeClr val="tx2"/>
                </a:solidFill>
                <a:latin typeface="Calibri" pitchFamily="34" charset="0"/>
              </a:rPr>
              <a:t>الأوراق المالية.</a:t>
            </a:r>
          </a:p>
          <a:p>
            <a:pPr marL="914400" lvl="1" indent="-514350" algn="just" rtl="1">
              <a:buFont typeface="Wingdings" pitchFamily="2" charset="2"/>
              <a:buChar char="§"/>
            </a:pPr>
            <a:r>
              <a:rPr lang="ar-KW" dirty="0" smtClean="0">
                <a:solidFill>
                  <a:schemeClr val="tx2"/>
                </a:solidFill>
                <a:latin typeface="Calibri" pitchFamily="34" charset="0"/>
              </a:rPr>
              <a:t>مسودة جدول أعمال اجتماع الجمعية العامة غير العادية المتضمنة التعديلات المقترحة على عقد التأسيس والنظام الأساسي. </a:t>
            </a:r>
            <a:r>
              <a:rPr lang="ar-KW" dirty="0" smtClean="0">
                <a:solidFill>
                  <a:srgbClr val="FF0000"/>
                </a:solidFill>
                <a:latin typeface="Calibri" pitchFamily="34" charset="0"/>
              </a:rPr>
              <a:t> </a:t>
            </a:r>
          </a:p>
          <a:p>
            <a:pPr marL="914400" lvl="1" indent="-514350" algn="just" rtl="1">
              <a:buFont typeface="Wingdings" pitchFamily="2" charset="2"/>
              <a:buChar char="§"/>
            </a:pPr>
            <a:r>
              <a:rPr lang="ar-KW" dirty="0" smtClean="0">
                <a:solidFill>
                  <a:schemeClr val="tx2"/>
                </a:solidFill>
                <a:latin typeface="Calibri" pitchFamily="34" charset="0"/>
              </a:rPr>
              <a:t>شهادة من مراقب حسابات خارجي (مسجل لدى الهيئة) تفيد بعدم مزاولة أنشطة الأوراق المالية المطلوب إلغاء ترخيصها.</a:t>
            </a: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500" b="1" dirty="0">
                <a:solidFill>
                  <a:schemeClr val="tx2"/>
                </a:solidFill>
                <a:effectLst>
                  <a:outerShdw blurRad="38100" dist="38100" dir="2700000" algn="tl">
                    <a:srgbClr val="000000">
                      <a:alpha val="43137"/>
                    </a:srgbClr>
                  </a:outerShdw>
                </a:effectLst>
                <a:latin typeface="Calibri" pitchFamily="34" charset="0"/>
              </a:rPr>
              <a:t>2- إلغاء الترخيص لجزء من أنشطة </a:t>
            </a:r>
            <a:r>
              <a:rPr lang="ar-KW" sz="2500" b="1" dirty="0" smtClean="0">
                <a:solidFill>
                  <a:schemeClr val="tx2"/>
                </a:solidFill>
                <a:effectLst>
                  <a:outerShdw blurRad="38100" dist="38100" dir="2700000" algn="tl">
                    <a:srgbClr val="000000">
                      <a:alpha val="43137"/>
                    </a:srgbClr>
                  </a:outerShdw>
                </a:effectLst>
                <a:latin typeface="Calibri" pitchFamily="34" charset="0"/>
              </a:rPr>
              <a:t>الأوراق </a:t>
            </a:r>
            <a:r>
              <a:rPr lang="ar-KW" sz="2500" b="1" dirty="0">
                <a:solidFill>
                  <a:schemeClr val="tx2"/>
                </a:solidFill>
                <a:effectLst>
                  <a:outerShdw blurRad="38100" dist="38100" dir="2700000" algn="tl">
                    <a:srgbClr val="000000">
                      <a:alpha val="43137"/>
                    </a:srgbClr>
                  </a:outerShdw>
                </a:effectLst>
                <a:latin typeface="Calibri" pitchFamily="34" charset="0"/>
              </a:rPr>
              <a:t>المالية</a:t>
            </a:r>
            <a:endParaRPr lang="en-US" sz="25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10</a:t>
            </a:fld>
            <a:endParaRPr lang="en-GB"/>
          </a:p>
        </p:txBody>
      </p:sp>
    </p:spTree>
    <p:extLst>
      <p:ext uri="{BB962C8B-B14F-4D97-AF65-F5344CB8AC3E}">
        <p14:creationId xmlns:p14="http://schemas.microsoft.com/office/powerpoint/2010/main" val="233763577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92500" lnSpcReduction="20000"/>
          </a:bodyPr>
          <a:lstStyle/>
          <a:p>
            <a:pPr algn="just" rtl="1">
              <a:buFont typeface="Wingdings" pitchFamily="2" charset="2"/>
              <a:buChar char="v"/>
            </a:pPr>
            <a:r>
              <a:rPr lang="ar-KW" dirty="0" smtClean="0">
                <a:solidFill>
                  <a:schemeClr val="tx2"/>
                </a:solidFill>
                <a:latin typeface="Calibri" pitchFamily="34" charset="0"/>
              </a:rPr>
              <a:t> </a:t>
            </a:r>
            <a:r>
              <a:rPr lang="ar-KW" sz="2800" dirty="0" smtClean="0">
                <a:solidFill>
                  <a:schemeClr val="tx2"/>
                </a:solidFill>
                <a:latin typeface="Calibri" pitchFamily="34" charset="0"/>
              </a:rPr>
              <a:t>يتم </a:t>
            </a:r>
            <a:r>
              <a:rPr lang="ar-KW" sz="2800" dirty="0">
                <a:solidFill>
                  <a:schemeClr val="tx2"/>
                </a:solidFill>
                <a:latin typeface="Calibri" pitchFamily="34" charset="0"/>
              </a:rPr>
              <a:t>دراسة الطلب من قبل إدارة التراخيص والتسجيل والتأكد من استيفاء كافة الشروط. </a:t>
            </a:r>
            <a:r>
              <a:rPr lang="ar-KW" sz="2800" dirty="0" smtClean="0">
                <a:solidFill>
                  <a:schemeClr val="tx2"/>
                </a:solidFill>
                <a:latin typeface="Calibri" pitchFamily="34" charset="0"/>
              </a:rPr>
              <a:t>وفي حال ما إذا كان مقدم الطلب يخضع لرقابة مزدوجة من قبل هيئة أسواق المال وبنك الكويت المركزي، يتم أخذ موافقة بنك الكويت المركزي على الطلب. </a:t>
            </a:r>
          </a:p>
          <a:p>
            <a:pPr marL="0" indent="0" algn="just" rtl="1">
              <a:buNone/>
            </a:pPr>
            <a:endParaRPr lang="ar-KW" sz="1400" dirty="0" smtClean="0">
              <a:solidFill>
                <a:schemeClr val="tx2"/>
              </a:solidFill>
              <a:latin typeface="Calibri" pitchFamily="34" charset="0"/>
            </a:endParaRPr>
          </a:p>
          <a:p>
            <a:pPr algn="just" rtl="1">
              <a:buFont typeface="Wingdings" pitchFamily="2" charset="2"/>
              <a:buChar char="v"/>
            </a:pPr>
            <a:r>
              <a:rPr lang="ar-KW" sz="2800" dirty="0" smtClean="0">
                <a:solidFill>
                  <a:schemeClr val="tx2"/>
                </a:solidFill>
                <a:latin typeface="Calibri" pitchFamily="34" charset="0"/>
              </a:rPr>
              <a:t> يتم مراسلة مقدم الطلب بالموافقة المبدئية على إلغاء </a:t>
            </a:r>
            <a:r>
              <a:rPr lang="ar-KW" sz="2800" dirty="0">
                <a:solidFill>
                  <a:schemeClr val="tx2"/>
                </a:solidFill>
                <a:latin typeface="Calibri" pitchFamily="34" charset="0"/>
              </a:rPr>
              <a:t>الترخيص لجزء من أنشطة </a:t>
            </a:r>
            <a:r>
              <a:rPr lang="ar-KW" sz="2800" dirty="0" smtClean="0">
                <a:solidFill>
                  <a:schemeClr val="tx2"/>
                </a:solidFill>
                <a:latin typeface="Calibri" pitchFamily="34" charset="0"/>
              </a:rPr>
              <a:t>الأوراق </a:t>
            </a:r>
            <a:r>
              <a:rPr lang="ar-KW" sz="2800" dirty="0">
                <a:solidFill>
                  <a:schemeClr val="tx2"/>
                </a:solidFill>
                <a:latin typeface="Calibri" pitchFamily="34" charset="0"/>
              </a:rPr>
              <a:t>المالية </a:t>
            </a:r>
            <a:r>
              <a:rPr lang="ar-KW" sz="2800" dirty="0" smtClean="0">
                <a:solidFill>
                  <a:schemeClr val="tx2"/>
                </a:solidFill>
                <a:latin typeface="Calibri" pitchFamily="34" charset="0"/>
              </a:rPr>
              <a:t>أو رفضه أو تأجيل تاريخه أو طلب اتخاذ تدابير أخرى.</a:t>
            </a:r>
          </a:p>
          <a:p>
            <a:pPr algn="just" rtl="1">
              <a:buFont typeface="Wingdings" pitchFamily="2" charset="2"/>
              <a:buChar char="v"/>
            </a:pPr>
            <a:endParaRPr lang="ar-KW" sz="1400" dirty="0" smtClean="0">
              <a:solidFill>
                <a:schemeClr val="tx2"/>
              </a:solidFill>
              <a:latin typeface="Calibri" pitchFamily="34" charset="0"/>
            </a:endParaRPr>
          </a:p>
          <a:p>
            <a:pPr algn="just" rtl="1">
              <a:buFont typeface="Wingdings" pitchFamily="2" charset="2"/>
              <a:buChar char="v"/>
            </a:pPr>
            <a:r>
              <a:rPr lang="ar-KW" sz="2800" dirty="0" smtClean="0">
                <a:solidFill>
                  <a:schemeClr val="tx2"/>
                </a:solidFill>
                <a:latin typeface="Calibri" pitchFamily="34" charset="0"/>
              </a:rPr>
              <a:t> في حال الموافقة المبدئية على طلب </a:t>
            </a:r>
            <a:r>
              <a:rPr lang="ar-KW" sz="2800" dirty="0">
                <a:solidFill>
                  <a:schemeClr val="tx2"/>
                </a:solidFill>
                <a:latin typeface="Calibri" pitchFamily="34" charset="0"/>
              </a:rPr>
              <a:t>إلغاء الترخيص لجزء من أنشطة </a:t>
            </a:r>
            <a:r>
              <a:rPr lang="ar-KW" sz="2800" dirty="0" smtClean="0">
                <a:solidFill>
                  <a:schemeClr val="tx2"/>
                </a:solidFill>
                <a:latin typeface="Calibri" pitchFamily="34" charset="0"/>
              </a:rPr>
              <a:t>الأوراق </a:t>
            </a:r>
            <a:r>
              <a:rPr lang="ar-KW" sz="2800" dirty="0">
                <a:solidFill>
                  <a:schemeClr val="tx2"/>
                </a:solidFill>
                <a:latin typeface="Calibri" pitchFamily="34" charset="0"/>
              </a:rPr>
              <a:t>المالية</a:t>
            </a:r>
            <a:r>
              <a:rPr lang="ar-KW" sz="2800" dirty="0" smtClean="0">
                <a:solidFill>
                  <a:schemeClr val="tx2"/>
                </a:solidFill>
                <a:latin typeface="Calibri" pitchFamily="34" charset="0"/>
              </a:rPr>
              <a:t>، يتم تزويد الهيئة بجدول أعمال </a:t>
            </a:r>
            <a:r>
              <a:rPr lang="ar-KW" sz="2800" dirty="0">
                <a:solidFill>
                  <a:schemeClr val="tx2"/>
                </a:solidFill>
                <a:latin typeface="Calibri" pitchFamily="34" charset="0"/>
              </a:rPr>
              <a:t>اجتماع الجمعية العامة غير العادية النهائي </a:t>
            </a:r>
            <a:r>
              <a:rPr lang="ar-KW" sz="2800" dirty="0" smtClean="0">
                <a:solidFill>
                  <a:schemeClr val="tx2"/>
                </a:solidFill>
                <a:latin typeface="Calibri" pitchFamily="34" charset="0"/>
              </a:rPr>
              <a:t>والمتضمن </a:t>
            </a:r>
            <a:r>
              <a:rPr lang="ar-KW" sz="2800" dirty="0">
                <a:solidFill>
                  <a:schemeClr val="tx2"/>
                </a:solidFill>
                <a:latin typeface="Calibri" pitchFamily="34" charset="0"/>
              </a:rPr>
              <a:t>التعديلات المقترحة على عقد التأسيس والنظام </a:t>
            </a:r>
            <a:r>
              <a:rPr lang="ar-KW" sz="2800" dirty="0" smtClean="0">
                <a:solidFill>
                  <a:schemeClr val="tx2"/>
                </a:solidFill>
                <a:latin typeface="Calibri" pitchFamily="34" charset="0"/>
              </a:rPr>
              <a:t>الأساسي، وذلك لاعتماده من الهيئة قبل التوجه لتحديد موعد انعقاد اجتماع الجمعية العامة من قبل وزارة التجارة والصناعة.</a:t>
            </a:r>
          </a:p>
          <a:p>
            <a:pPr marL="0" indent="0" algn="just" rtl="1">
              <a:buNone/>
            </a:pPr>
            <a:endParaRPr lang="ar-KW" sz="2800" dirty="0">
              <a:solidFill>
                <a:schemeClr val="tx2"/>
              </a:solidFill>
              <a:latin typeface="Calibri" pitchFamily="34" charset="0"/>
            </a:endParaRPr>
          </a:p>
          <a:p>
            <a:pPr marL="400050" lvl="1" indent="0" algn="just"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500" b="1" dirty="0">
                <a:solidFill>
                  <a:schemeClr val="tx2"/>
                </a:solidFill>
                <a:effectLst>
                  <a:outerShdw blurRad="38100" dist="38100" dir="2700000" algn="tl">
                    <a:srgbClr val="000000">
                      <a:alpha val="43137"/>
                    </a:srgbClr>
                  </a:outerShdw>
                </a:effectLst>
                <a:latin typeface="Calibri" pitchFamily="34" charset="0"/>
              </a:rPr>
              <a:t>2- إلغاء الترخيص لجزء من أنشطة </a:t>
            </a:r>
            <a:r>
              <a:rPr lang="ar-KW" sz="2500" b="1" dirty="0" smtClean="0">
                <a:solidFill>
                  <a:schemeClr val="tx2"/>
                </a:solidFill>
                <a:effectLst>
                  <a:outerShdw blurRad="38100" dist="38100" dir="2700000" algn="tl">
                    <a:srgbClr val="000000">
                      <a:alpha val="43137"/>
                    </a:srgbClr>
                  </a:outerShdw>
                </a:effectLst>
                <a:latin typeface="Calibri" pitchFamily="34" charset="0"/>
              </a:rPr>
              <a:t>الأوراق </a:t>
            </a:r>
            <a:r>
              <a:rPr lang="ar-KW" sz="2500" b="1" dirty="0">
                <a:solidFill>
                  <a:schemeClr val="tx2"/>
                </a:solidFill>
                <a:effectLst>
                  <a:outerShdw blurRad="38100" dist="38100" dir="2700000" algn="tl">
                    <a:srgbClr val="000000">
                      <a:alpha val="43137"/>
                    </a:srgbClr>
                  </a:outerShdw>
                </a:effectLst>
                <a:latin typeface="Calibri" pitchFamily="34" charset="0"/>
              </a:rPr>
              <a:t>المالية</a:t>
            </a:r>
            <a:endParaRPr lang="en-US" sz="25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11</a:t>
            </a:fld>
            <a:endParaRPr lang="en-GB"/>
          </a:p>
        </p:txBody>
      </p:sp>
    </p:spTree>
    <p:extLst>
      <p:ext uri="{BB962C8B-B14F-4D97-AF65-F5344CB8AC3E}">
        <p14:creationId xmlns:p14="http://schemas.microsoft.com/office/powerpoint/2010/main" val="27470263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70000" lnSpcReduction="20000"/>
          </a:bodyPr>
          <a:lstStyle/>
          <a:p>
            <a:pPr marL="0" indent="0" algn="r" rtl="1">
              <a:buNone/>
            </a:pPr>
            <a:r>
              <a:rPr lang="ar-KW" b="1" u="sng" dirty="0" smtClean="0">
                <a:solidFill>
                  <a:schemeClr val="tx2"/>
                </a:solidFill>
                <a:effectLst>
                  <a:outerShdw blurRad="38100" dist="38100" dir="2700000" algn="tl">
                    <a:srgbClr val="000000">
                      <a:alpha val="43137"/>
                    </a:srgbClr>
                  </a:outerShdw>
                </a:effectLst>
                <a:latin typeface="Calibri" pitchFamily="34" charset="0"/>
              </a:rPr>
              <a:t>المرحلة الثانية: </a:t>
            </a:r>
            <a:r>
              <a:rPr lang="ar-KW" b="1" u="sng" dirty="0">
                <a:solidFill>
                  <a:schemeClr val="tx2"/>
                </a:solidFill>
                <a:effectLst>
                  <a:outerShdw blurRad="38100" dist="38100" dir="2700000" algn="tl">
                    <a:srgbClr val="000000">
                      <a:alpha val="43137"/>
                    </a:srgbClr>
                  </a:outerShdw>
                </a:effectLst>
              </a:rPr>
              <a:t>الموافقة النهائية </a:t>
            </a:r>
            <a:r>
              <a:rPr lang="ar-KW" b="1" u="sng" dirty="0" smtClean="0">
                <a:solidFill>
                  <a:schemeClr val="tx2"/>
                </a:solidFill>
                <a:effectLst>
                  <a:outerShdw blurRad="38100" dist="38100" dir="2700000" algn="tl">
                    <a:srgbClr val="000000">
                      <a:alpha val="43137"/>
                    </a:srgbClr>
                  </a:outerShdw>
                </a:effectLst>
              </a:rPr>
              <a:t>لإلغاء جزء من أنشطة الأوراق المالية</a:t>
            </a:r>
          </a:p>
          <a:p>
            <a:pPr marL="0" indent="0" algn="r" rtl="1">
              <a:buNone/>
            </a:pPr>
            <a:endParaRPr lang="ar-KW" sz="1700" b="1" u="sng" dirty="0" smtClean="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dirty="0">
                <a:solidFill>
                  <a:schemeClr val="tx2"/>
                </a:solidFill>
                <a:latin typeface="Calibri" pitchFamily="34" charset="0"/>
              </a:rPr>
              <a:t> </a:t>
            </a:r>
            <a:r>
              <a:rPr lang="ar-KW" dirty="0" smtClean="0">
                <a:solidFill>
                  <a:schemeClr val="tx2"/>
                </a:solidFill>
                <a:latin typeface="Calibri" pitchFamily="34" charset="0"/>
              </a:rPr>
              <a:t>بعد انعقاد </a:t>
            </a:r>
            <a:r>
              <a:rPr lang="ar-KW" dirty="0">
                <a:solidFill>
                  <a:schemeClr val="tx2"/>
                </a:solidFill>
                <a:latin typeface="Calibri" pitchFamily="34" charset="0"/>
              </a:rPr>
              <a:t>اجتماع الجمعية العامة غير </a:t>
            </a:r>
            <a:r>
              <a:rPr lang="ar-KW" dirty="0" smtClean="0">
                <a:solidFill>
                  <a:schemeClr val="tx2"/>
                </a:solidFill>
                <a:latin typeface="Calibri" pitchFamily="34" charset="0"/>
              </a:rPr>
              <a:t>العادية، يتم تزويد الهيئة بالتالي:</a:t>
            </a:r>
          </a:p>
          <a:p>
            <a:pPr marL="0" indent="0" algn="just" rtl="1">
              <a:buNone/>
            </a:pPr>
            <a:endParaRPr lang="ar-KW" sz="1400" dirty="0" smtClean="0">
              <a:solidFill>
                <a:schemeClr val="tx2"/>
              </a:solidFill>
              <a:latin typeface="Calibri" pitchFamily="34" charset="0"/>
            </a:endParaRPr>
          </a:p>
          <a:p>
            <a:pPr lvl="1" algn="just" rtl="1">
              <a:buFont typeface="Wingdings" pitchFamily="2" charset="2"/>
              <a:buChar char="§"/>
            </a:pPr>
            <a:r>
              <a:rPr lang="ar-KW" dirty="0" smtClean="0">
                <a:solidFill>
                  <a:schemeClr val="tx2"/>
                </a:solidFill>
                <a:latin typeface="Calibri" pitchFamily="34" charset="0"/>
              </a:rPr>
              <a:t>محضر اجتماع </a:t>
            </a:r>
            <a:r>
              <a:rPr lang="ar-KW" dirty="0">
                <a:solidFill>
                  <a:schemeClr val="tx2"/>
                </a:solidFill>
                <a:latin typeface="Calibri" pitchFamily="34" charset="0"/>
              </a:rPr>
              <a:t>الجمعية العامة غير </a:t>
            </a:r>
            <a:r>
              <a:rPr lang="ar-KW" dirty="0" smtClean="0">
                <a:solidFill>
                  <a:schemeClr val="tx2"/>
                </a:solidFill>
                <a:latin typeface="Calibri" pitchFamily="34" charset="0"/>
              </a:rPr>
              <a:t>العادية المصدق من وزارة التجارة والصناعة.</a:t>
            </a:r>
          </a:p>
          <a:p>
            <a:pPr lvl="1" algn="just" rtl="1">
              <a:buFont typeface="Wingdings" pitchFamily="2" charset="2"/>
              <a:buChar char="§"/>
            </a:pPr>
            <a:r>
              <a:rPr lang="ar-KW" dirty="0" smtClean="0">
                <a:solidFill>
                  <a:schemeClr val="tx2"/>
                </a:solidFill>
                <a:latin typeface="Calibri" pitchFamily="34" charset="0"/>
              </a:rPr>
              <a:t>تأشيرة السجل التجاري لدى وزارة التجارة والصناعة المتضمنة التعديلات التي تمت على عقد التأسيس والنظام الأساسي.   </a:t>
            </a:r>
            <a:endParaRPr lang="ar-KW" dirty="0">
              <a:solidFill>
                <a:schemeClr val="tx2"/>
              </a:solidFill>
              <a:latin typeface="Calibri" pitchFamily="34" charset="0"/>
            </a:endParaRPr>
          </a:p>
          <a:p>
            <a:pPr marL="0" indent="0" algn="just" rtl="1">
              <a:buNone/>
            </a:pPr>
            <a:endParaRPr lang="ar-KW" sz="1700" dirty="0">
              <a:solidFill>
                <a:schemeClr val="tx2"/>
              </a:solidFill>
              <a:latin typeface="Calibri" pitchFamily="34" charset="0"/>
            </a:endParaRPr>
          </a:p>
          <a:p>
            <a:pPr algn="just" rtl="1">
              <a:buFont typeface="Wingdings" pitchFamily="2" charset="2"/>
              <a:buChar char="v"/>
            </a:pPr>
            <a:r>
              <a:rPr lang="ar-KW" dirty="0" smtClean="0">
                <a:solidFill>
                  <a:schemeClr val="tx2"/>
                </a:solidFill>
                <a:latin typeface="Calibri" pitchFamily="34" charset="0"/>
              </a:rPr>
              <a:t> يتم إصدار قرار الهيئة الخاص بــ </a:t>
            </a:r>
            <a:r>
              <a:rPr lang="ar-KW" dirty="0" smtClean="0">
                <a:solidFill>
                  <a:schemeClr val="tx2"/>
                </a:solidFill>
              </a:rPr>
              <a:t>"</a:t>
            </a:r>
            <a:r>
              <a:rPr lang="ar-KW" dirty="0" smtClean="0">
                <a:solidFill>
                  <a:schemeClr val="tx2"/>
                </a:solidFill>
                <a:latin typeface="Calibri" pitchFamily="34" charset="0"/>
              </a:rPr>
              <a:t>إلغاء الترخيص </a:t>
            </a:r>
            <a:r>
              <a:rPr lang="ar-KW" dirty="0">
                <a:solidFill>
                  <a:schemeClr val="tx2"/>
                </a:solidFill>
                <a:latin typeface="Calibri" pitchFamily="34" charset="0"/>
              </a:rPr>
              <a:t>لجزء من أنشطة </a:t>
            </a:r>
            <a:r>
              <a:rPr lang="ar-KW" dirty="0" smtClean="0">
                <a:solidFill>
                  <a:schemeClr val="tx2"/>
                </a:solidFill>
                <a:latin typeface="Calibri" pitchFamily="34" charset="0"/>
              </a:rPr>
              <a:t>الأوراق </a:t>
            </a:r>
            <a:r>
              <a:rPr lang="ar-KW" dirty="0">
                <a:solidFill>
                  <a:schemeClr val="tx2"/>
                </a:solidFill>
                <a:latin typeface="Calibri" pitchFamily="34" charset="0"/>
              </a:rPr>
              <a:t>المالية </a:t>
            </a:r>
            <a:r>
              <a:rPr lang="ar-KW" dirty="0" smtClean="0">
                <a:solidFill>
                  <a:schemeClr val="tx2"/>
                </a:solidFill>
                <a:latin typeface="Calibri" pitchFamily="34" charset="0"/>
              </a:rPr>
              <a:t>أي النشاط المطلوب إلغائه</a:t>
            </a:r>
            <a:r>
              <a:rPr lang="ar-KW" dirty="0" smtClean="0">
                <a:solidFill>
                  <a:schemeClr val="tx2"/>
                </a:solidFill>
              </a:rPr>
              <a:t>" ويتم نشره في الجريدة الرسمية «الكويت اليوم». </a:t>
            </a:r>
          </a:p>
          <a:p>
            <a:pPr marL="0" indent="0" algn="just" rtl="1">
              <a:buNone/>
            </a:pPr>
            <a:endParaRPr lang="ar-KW" sz="2300" dirty="0" smtClean="0">
              <a:solidFill>
                <a:schemeClr val="tx2"/>
              </a:solidFill>
            </a:endParaRPr>
          </a:p>
          <a:p>
            <a:pPr algn="just" rtl="1">
              <a:buFont typeface="Wingdings" pitchFamily="2" charset="2"/>
              <a:buChar char="v"/>
            </a:pPr>
            <a:r>
              <a:rPr lang="ar-KW" dirty="0" smtClean="0">
                <a:solidFill>
                  <a:schemeClr val="tx2"/>
                </a:solidFill>
                <a:latin typeface="Calibri" pitchFamily="34" charset="0"/>
              </a:rPr>
              <a:t> يتم </a:t>
            </a:r>
            <a:r>
              <a:rPr lang="ar-KW" dirty="0">
                <a:solidFill>
                  <a:schemeClr val="tx2"/>
                </a:solidFill>
                <a:latin typeface="Calibri" pitchFamily="34" charset="0"/>
              </a:rPr>
              <a:t>مراسلة مقدم الطلب </a:t>
            </a:r>
            <a:r>
              <a:rPr lang="ar-KW" dirty="0" smtClean="0">
                <a:solidFill>
                  <a:schemeClr val="tx2"/>
                </a:solidFill>
                <a:latin typeface="Calibri" pitchFamily="34" charset="0"/>
              </a:rPr>
              <a:t>بما يفيد إلغاء </a:t>
            </a:r>
            <a:r>
              <a:rPr lang="ar-KW" dirty="0">
                <a:solidFill>
                  <a:schemeClr val="tx2"/>
                </a:solidFill>
                <a:latin typeface="Calibri" pitchFamily="34" charset="0"/>
              </a:rPr>
              <a:t>الترخيص </a:t>
            </a:r>
            <a:r>
              <a:rPr lang="ar-KW" dirty="0" smtClean="0">
                <a:solidFill>
                  <a:schemeClr val="tx2"/>
                </a:solidFill>
                <a:latin typeface="Calibri" pitchFamily="34" charset="0"/>
              </a:rPr>
              <a:t>لجزء </a:t>
            </a:r>
            <a:r>
              <a:rPr lang="ar-KW" dirty="0">
                <a:solidFill>
                  <a:schemeClr val="tx2"/>
                </a:solidFill>
                <a:latin typeface="Calibri" pitchFamily="34" charset="0"/>
              </a:rPr>
              <a:t>من أنشطة </a:t>
            </a:r>
            <a:r>
              <a:rPr lang="ar-KW" dirty="0" smtClean="0">
                <a:solidFill>
                  <a:schemeClr val="tx2"/>
                </a:solidFill>
                <a:latin typeface="Calibri" pitchFamily="34" charset="0"/>
              </a:rPr>
              <a:t>الأوراق المالية وإجراء التعديلات </a:t>
            </a:r>
            <a:r>
              <a:rPr lang="ar-KW" dirty="0">
                <a:solidFill>
                  <a:schemeClr val="tx2"/>
                </a:solidFill>
                <a:latin typeface="Calibri" pitchFamily="34" charset="0"/>
              </a:rPr>
              <a:t>على سجل الشخص المرخص له لدى </a:t>
            </a:r>
            <a:r>
              <a:rPr lang="ar-KW" dirty="0" smtClean="0">
                <a:solidFill>
                  <a:schemeClr val="tx2"/>
                </a:solidFill>
                <a:latin typeface="Calibri" pitchFamily="34" charset="0"/>
              </a:rPr>
              <a:t>الهيئة.</a:t>
            </a:r>
            <a:endParaRPr lang="ar-KW" dirty="0">
              <a:solidFill>
                <a:schemeClr val="tx2"/>
              </a:solidFill>
              <a:latin typeface="Calibri" pitchFamily="34" charset="0"/>
            </a:endParaRPr>
          </a:p>
          <a:p>
            <a:pPr lvl="1" algn="just" rtl="1">
              <a:buFont typeface="Wingdings" pitchFamily="2" charset="2"/>
              <a:buChar char="v"/>
            </a:pPr>
            <a:endParaRPr lang="ar-KW" dirty="0" smtClean="0">
              <a:solidFill>
                <a:schemeClr val="accent1">
                  <a:lumMod val="50000"/>
                </a:schemeClr>
              </a:solidFill>
            </a:endParaRPr>
          </a:p>
          <a:p>
            <a:pPr lvl="1" algn="just" rtl="1">
              <a:buFont typeface="Wingdings" pitchFamily="2" charset="2"/>
              <a:buChar char="v"/>
            </a:pPr>
            <a:endParaRPr lang="en-US" dirty="0">
              <a:solidFill>
                <a:schemeClr val="accent1">
                  <a:lumMod val="50000"/>
                </a:schemeClr>
              </a:solidFill>
            </a:endParaRPr>
          </a:p>
          <a:p>
            <a:pPr marL="0" indent="0" algn="just" rtl="1">
              <a:buNone/>
            </a:pPr>
            <a:r>
              <a:rPr lang="ar-KW" dirty="0" smtClean="0">
                <a:solidFill>
                  <a:schemeClr val="tx2"/>
                </a:solidFill>
                <a:latin typeface="Calibri" pitchFamily="34" charset="0"/>
              </a:rPr>
              <a:t>  </a:t>
            </a:r>
          </a:p>
          <a:p>
            <a:pPr algn="just" rtl="1">
              <a:buFont typeface="Wingdings" pitchFamily="2" charset="2"/>
              <a:buChar char="v"/>
            </a:pPr>
            <a:endParaRPr lang="ar-KW" sz="1600" dirty="0">
              <a:solidFill>
                <a:schemeClr val="tx2"/>
              </a:solidFill>
              <a:latin typeface="Calibri" pitchFamily="34" charset="0"/>
            </a:endParaRPr>
          </a:p>
          <a:p>
            <a:pPr algn="just" rtl="1">
              <a:buFont typeface="Wingdings" pitchFamily="2" charset="2"/>
              <a:buChar char="v"/>
            </a:pPr>
            <a:endParaRPr lang="ar-KW" sz="1400" dirty="0" smtClean="0">
              <a:solidFill>
                <a:schemeClr val="tx2"/>
              </a:solidFill>
              <a:latin typeface="Calibri" pitchFamily="34" charset="0"/>
            </a:endParaRP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500" b="1" dirty="0">
                <a:solidFill>
                  <a:schemeClr val="tx2"/>
                </a:solidFill>
                <a:effectLst>
                  <a:outerShdw blurRad="38100" dist="38100" dir="2700000" algn="tl">
                    <a:srgbClr val="000000">
                      <a:alpha val="43137"/>
                    </a:srgbClr>
                  </a:outerShdw>
                </a:effectLst>
                <a:latin typeface="Calibri" pitchFamily="34" charset="0"/>
              </a:rPr>
              <a:t>2- إلغاء الترخيص لجزء من أنشطة </a:t>
            </a:r>
            <a:r>
              <a:rPr lang="ar-KW" sz="2500" b="1" dirty="0" smtClean="0">
                <a:solidFill>
                  <a:schemeClr val="tx2"/>
                </a:solidFill>
                <a:effectLst>
                  <a:outerShdw blurRad="38100" dist="38100" dir="2700000" algn="tl">
                    <a:srgbClr val="000000">
                      <a:alpha val="43137"/>
                    </a:srgbClr>
                  </a:outerShdw>
                </a:effectLst>
                <a:latin typeface="Calibri" pitchFamily="34" charset="0"/>
              </a:rPr>
              <a:t>الأوراق </a:t>
            </a:r>
            <a:r>
              <a:rPr lang="ar-KW" sz="2500" b="1" dirty="0">
                <a:solidFill>
                  <a:schemeClr val="tx2"/>
                </a:solidFill>
                <a:effectLst>
                  <a:outerShdw blurRad="38100" dist="38100" dir="2700000" algn="tl">
                    <a:srgbClr val="000000">
                      <a:alpha val="43137"/>
                    </a:srgbClr>
                  </a:outerShdw>
                </a:effectLst>
                <a:latin typeface="Calibri" pitchFamily="34" charset="0"/>
              </a:rPr>
              <a:t>المالية</a:t>
            </a:r>
            <a:endParaRPr lang="en-US" sz="25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12</a:t>
            </a:fld>
            <a:endParaRPr lang="en-GB"/>
          </a:p>
        </p:txBody>
      </p:sp>
    </p:spTree>
    <p:extLst>
      <p:ext uri="{BB962C8B-B14F-4D97-AF65-F5344CB8AC3E}">
        <p14:creationId xmlns:p14="http://schemas.microsoft.com/office/powerpoint/2010/main" val="15059512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r" rtl="1">
              <a:buNone/>
            </a:pPr>
            <a:r>
              <a:rPr lang="ar-KW" b="1" u="sng" dirty="0" smtClean="0">
                <a:solidFill>
                  <a:schemeClr val="tx2"/>
                </a:solidFill>
                <a:effectLst>
                  <a:outerShdw blurRad="38100" dist="38100" dir="2700000" algn="tl">
                    <a:srgbClr val="000000">
                      <a:alpha val="43137"/>
                    </a:srgbClr>
                  </a:outerShdw>
                </a:effectLst>
              </a:rPr>
              <a:t>مراحل طلب الإلغاء </a:t>
            </a:r>
          </a:p>
          <a:p>
            <a:pPr lvl="1" algn="r" rtl="1">
              <a:buFont typeface="Wingdings" pitchFamily="2" charset="2"/>
              <a:buChar char="§"/>
            </a:pPr>
            <a:endParaRPr lang="ar-KW" dirty="0" smtClean="0">
              <a:solidFill>
                <a:schemeClr val="tx2"/>
              </a:solidFill>
            </a:endParaRPr>
          </a:p>
          <a:p>
            <a:pPr marL="457200" lvl="1" indent="0" algn="r" rtl="1">
              <a:buNone/>
            </a:pPr>
            <a:endParaRPr lang="en-US" sz="1800" dirty="0" smtClean="0">
              <a:solidFill>
                <a:schemeClr val="tx2"/>
              </a:solidFill>
            </a:endParaRPr>
          </a:p>
          <a:p>
            <a:pPr lvl="1" algn="r" rtl="1">
              <a:buFont typeface="Wingdings" pitchFamily="2" charset="2"/>
              <a:buChar char="v"/>
            </a:pPr>
            <a:r>
              <a:rPr lang="ar-KW" dirty="0" smtClean="0">
                <a:solidFill>
                  <a:schemeClr val="tx2"/>
                </a:solidFill>
              </a:rPr>
              <a:t> المرحلة </a:t>
            </a:r>
            <a:r>
              <a:rPr lang="ar-KW" dirty="0">
                <a:solidFill>
                  <a:schemeClr val="tx2"/>
                </a:solidFill>
              </a:rPr>
              <a:t>الأولى: </a:t>
            </a:r>
            <a:r>
              <a:rPr lang="ar-KW" dirty="0" smtClean="0">
                <a:solidFill>
                  <a:schemeClr val="tx2"/>
                </a:solidFill>
              </a:rPr>
              <a:t>الموافقة المبدئية.</a:t>
            </a:r>
            <a:endParaRPr lang="ar-KW" dirty="0">
              <a:solidFill>
                <a:schemeClr val="tx2"/>
              </a:solidFill>
            </a:endParaRPr>
          </a:p>
          <a:p>
            <a:pPr lvl="1" algn="r" rtl="1">
              <a:buFont typeface="Wingdings" pitchFamily="2" charset="2"/>
              <a:buChar char="§"/>
            </a:pPr>
            <a:endParaRPr lang="en-US" dirty="0" smtClean="0">
              <a:solidFill>
                <a:schemeClr val="tx2"/>
              </a:solidFill>
            </a:endParaRPr>
          </a:p>
          <a:p>
            <a:pPr lvl="1" algn="r" rtl="1">
              <a:buFont typeface="Wingdings" pitchFamily="2" charset="2"/>
              <a:buChar char="v"/>
            </a:pPr>
            <a:r>
              <a:rPr lang="ar-KW" dirty="0" smtClean="0">
                <a:solidFill>
                  <a:schemeClr val="tx2"/>
                </a:solidFill>
              </a:rPr>
              <a:t> المرحلة </a:t>
            </a:r>
            <a:r>
              <a:rPr lang="ar-KW" dirty="0">
                <a:solidFill>
                  <a:schemeClr val="tx2"/>
                </a:solidFill>
              </a:rPr>
              <a:t>الثانية: الموافقة النهائية </a:t>
            </a:r>
            <a:r>
              <a:rPr lang="ar-KW" dirty="0" smtClean="0">
                <a:solidFill>
                  <a:schemeClr val="tx2"/>
                </a:solidFill>
              </a:rPr>
              <a:t>لإلغاء نشاط التمويل.</a:t>
            </a: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435280" cy="1143000"/>
          </a:xfrm>
        </p:spPr>
        <p:txBody>
          <a:bodyPr>
            <a:normAutofit/>
          </a:bodyPr>
          <a:lstStyle/>
          <a:p>
            <a:pPr algn="r" rtl="1" fontAlgn="base">
              <a:spcAft>
                <a:spcPct val="0"/>
              </a:spcAft>
            </a:pPr>
            <a:r>
              <a:rPr lang="ar-KW" sz="2300" b="1" dirty="0" smtClean="0">
                <a:solidFill>
                  <a:schemeClr val="tx2"/>
                </a:solidFill>
                <a:effectLst>
                  <a:outerShdw blurRad="38100" dist="38100" dir="2700000" algn="tl">
                    <a:srgbClr val="000000">
                      <a:alpha val="43137"/>
                    </a:srgbClr>
                  </a:outerShdw>
                </a:effectLst>
                <a:latin typeface="Calibri" pitchFamily="34" charset="0"/>
              </a:rPr>
              <a:t>3- إلغاء نشاط التمويل للشخص المرخص له لدى الهيئة</a:t>
            </a:r>
            <a:r>
              <a:rPr lang="ar-KW" sz="2300" b="1" dirty="0">
                <a:effectLst>
                  <a:outerShdw blurRad="38100" dist="38100" dir="2700000" algn="tl">
                    <a:srgbClr val="000000">
                      <a:alpha val="43137"/>
                    </a:srgbClr>
                  </a:outerShdw>
                </a:effectLst>
              </a:rPr>
              <a:t/>
            </a:r>
            <a:br>
              <a:rPr lang="ar-KW" sz="2300" b="1" dirty="0">
                <a:effectLst>
                  <a:outerShdw blurRad="38100" dist="38100" dir="2700000" algn="tl">
                    <a:srgbClr val="000000">
                      <a:alpha val="43137"/>
                    </a:srgbClr>
                  </a:outerShdw>
                </a:effectLst>
              </a:rPr>
            </a:br>
            <a:endParaRPr lang="en-US" sz="23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13</a:t>
            </a:fld>
            <a:endParaRPr lang="en-GB"/>
          </a:p>
        </p:txBody>
      </p:sp>
    </p:spTree>
    <p:extLst>
      <p:ext uri="{BB962C8B-B14F-4D97-AF65-F5344CB8AC3E}">
        <p14:creationId xmlns:p14="http://schemas.microsoft.com/office/powerpoint/2010/main" val="308773717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92500" lnSpcReduction="20000"/>
          </a:bodyPr>
          <a:lstStyle/>
          <a:p>
            <a:pPr marL="0" indent="0" algn="r" rtl="1">
              <a:buNone/>
            </a:pPr>
            <a:r>
              <a:rPr lang="ar-KW" b="1" u="sng" dirty="0" smtClean="0">
                <a:solidFill>
                  <a:schemeClr val="tx2"/>
                </a:solidFill>
                <a:effectLst>
                  <a:outerShdw blurRad="38100" dist="38100" dir="2700000" algn="tl">
                    <a:srgbClr val="000000">
                      <a:alpha val="43137"/>
                    </a:srgbClr>
                  </a:outerShdw>
                </a:effectLst>
                <a:latin typeface="Calibri" pitchFamily="34" charset="0"/>
              </a:rPr>
              <a:t>المرحلة الأولى: الموافقة المبدئية</a:t>
            </a:r>
          </a:p>
          <a:p>
            <a:pPr marL="0" indent="0" algn="r" rtl="1">
              <a:buNone/>
            </a:pPr>
            <a:endParaRPr lang="ar-KW" b="1" u="sng" dirty="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dirty="0" smtClean="0">
                <a:solidFill>
                  <a:schemeClr val="tx2"/>
                </a:solidFill>
                <a:latin typeface="Calibri" pitchFamily="34" charset="0"/>
              </a:rPr>
              <a:t> التقدم </a:t>
            </a:r>
            <a:r>
              <a:rPr lang="ar-KW" dirty="0">
                <a:solidFill>
                  <a:schemeClr val="tx2"/>
                </a:solidFill>
                <a:latin typeface="Calibri" pitchFamily="34" charset="0"/>
              </a:rPr>
              <a:t>للهيئة بكتاب طلب </a:t>
            </a:r>
            <a:r>
              <a:rPr lang="ar-KW" dirty="0" smtClean="0">
                <a:solidFill>
                  <a:schemeClr val="tx2"/>
                </a:solidFill>
                <a:latin typeface="Calibri" pitchFamily="34" charset="0"/>
              </a:rPr>
              <a:t>الموافقة على إلغاء نشاط التمويل مع المرفقات التالية:</a:t>
            </a:r>
          </a:p>
          <a:p>
            <a:pPr marL="914400" lvl="1" indent="-514350" algn="just" rtl="1">
              <a:buFont typeface="Wingdings" pitchFamily="2" charset="2"/>
              <a:buChar char="§"/>
            </a:pPr>
            <a:endParaRPr lang="ar-KW" sz="1400"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أسباب ومبررات طلب </a:t>
            </a:r>
            <a:r>
              <a:rPr lang="ar-KW" dirty="0">
                <a:solidFill>
                  <a:schemeClr val="tx2"/>
                </a:solidFill>
                <a:latin typeface="Calibri" pitchFamily="34" charset="0"/>
              </a:rPr>
              <a:t>إلغاء نشاط التمويل.</a:t>
            </a:r>
            <a:endParaRPr lang="ar-KW"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محضر اجتماع مجلس الإدارة الذي يشمل الموافقة على </a:t>
            </a:r>
            <a:r>
              <a:rPr lang="ar-KW" dirty="0">
                <a:solidFill>
                  <a:schemeClr val="tx2"/>
                </a:solidFill>
                <a:latin typeface="Calibri" pitchFamily="34" charset="0"/>
              </a:rPr>
              <a:t>إلغاء نشاط التمويل.</a:t>
            </a:r>
            <a:endParaRPr lang="ar-KW"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مسودة جدول أعمال اجتماع الجمعية العامة غير العادية المتضمنة التعديلات المقترحة على عقد التأسيس والنظام الأساسي. </a:t>
            </a:r>
            <a:r>
              <a:rPr lang="ar-KW" dirty="0" smtClean="0">
                <a:solidFill>
                  <a:srgbClr val="FF0000"/>
                </a:solidFill>
                <a:latin typeface="Calibri" pitchFamily="34" charset="0"/>
              </a:rPr>
              <a:t> </a:t>
            </a:r>
          </a:p>
          <a:p>
            <a:pPr marL="914400" lvl="1" indent="-514350" algn="just" rtl="1">
              <a:buFont typeface="Wingdings" pitchFamily="2" charset="2"/>
              <a:buChar char="§"/>
            </a:pPr>
            <a:r>
              <a:rPr lang="ar-KW" dirty="0" smtClean="0">
                <a:solidFill>
                  <a:schemeClr val="tx2"/>
                </a:solidFill>
                <a:latin typeface="Calibri" pitchFamily="34" charset="0"/>
              </a:rPr>
              <a:t>شهادة من مراقب حسابات خارجي (مسجل لدى الهيئة) تفيد بعدم مزاولة </a:t>
            </a:r>
            <a:r>
              <a:rPr lang="ar-KW" dirty="0">
                <a:solidFill>
                  <a:schemeClr val="tx2"/>
                </a:solidFill>
                <a:latin typeface="Calibri" pitchFamily="34" charset="0"/>
              </a:rPr>
              <a:t>نشاط التمويل.</a:t>
            </a:r>
            <a:endParaRPr lang="ar-KW" dirty="0" smtClean="0">
              <a:solidFill>
                <a:schemeClr val="tx2"/>
              </a:solidFill>
              <a:latin typeface="Calibri" pitchFamily="34" charset="0"/>
            </a:endParaRP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300" b="1" dirty="0" smtClean="0">
                <a:solidFill>
                  <a:schemeClr val="tx2"/>
                </a:solidFill>
                <a:effectLst>
                  <a:outerShdw blurRad="38100" dist="38100" dir="2700000" algn="tl">
                    <a:srgbClr val="000000">
                      <a:alpha val="43137"/>
                    </a:srgbClr>
                  </a:outerShdw>
                </a:effectLst>
                <a:latin typeface="Calibri" pitchFamily="34" charset="0"/>
              </a:rPr>
              <a:t>3- </a:t>
            </a:r>
            <a:r>
              <a:rPr lang="ar-KW" sz="2300" b="1" dirty="0">
                <a:solidFill>
                  <a:schemeClr val="tx2"/>
                </a:solidFill>
                <a:effectLst>
                  <a:outerShdw blurRad="38100" dist="38100" dir="2700000" algn="tl">
                    <a:srgbClr val="000000">
                      <a:alpha val="43137"/>
                    </a:srgbClr>
                  </a:outerShdw>
                </a:effectLst>
                <a:latin typeface="Calibri" pitchFamily="34" charset="0"/>
              </a:rPr>
              <a:t>إلغاء نشاط </a:t>
            </a:r>
            <a:r>
              <a:rPr lang="ar-KW" sz="2300" b="1" dirty="0" smtClean="0">
                <a:solidFill>
                  <a:schemeClr val="tx2"/>
                </a:solidFill>
                <a:effectLst>
                  <a:outerShdw blurRad="38100" dist="38100" dir="2700000" algn="tl">
                    <a:srgbClr val="000000">
                      <a:alpha val="43137"/>
                    </a:srgbClr>
                  </a:outerShdw>
                </a:effectLst>
                <a:latin typeface="Calibri" pitchFamily="34" charset="0"/>
              </a:rPr>
              <a:t>التمويل </a:t>
            </a:r>
            <a:r>
              <a:rPr lang="ar-KW" sz="2300" b="1" dirty="0">
                <a:solidFill>
                  <a:schemeClr val="tx2"/>
                </a:solidFill>
                <a:effectLst>
                  <a:outerShdw blurRad="38100" dist="38100" dir="2700000" algn="tl">
                    <a:srgbClr val="000000">
                      <a:alpha val="43137"/>
                    </a:srgbClr>
                  </a:outerShdw>
                </a:effectLst>
                <a:latin typeface="Calibri" pitchFamily="34" charset="0"/>
              </a:rPr>
              <a:t>للشخص المرخص له لدى الهيئة</a:t>
            </a:r>
            <a:endParaRPr lang="en-US" sz="23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14</a:t>
            </a:fld>
            <a:endParaRPr lang="en-GB"/>
          </a:p>
        </p:txBody>
      </p:sp>
    </p:spTree>
    <p:extLst>
      <p:ext uri="{BB962C8B-B14F-4D97-AF65-F5344CB8AC3E}">
        <p14:creationId xmlns:p14="http://schemas.microsoft.com/office/powerpoint/2010/main" val="31602030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a:bodyPr>
          <a:lstStyle/>
          <a:p>
            <a:pPr algn="just" rtl="1">
              <a:buFont typeface="Wingdings" pitchFamily="2" charset="2"/>
              <a:buChar char="v"/>
            </a:pPr>
            <a:r>
              <a:rPr lang="ar-KW" sz="2500" dirty="0" smtClean="0">
                <a:solidFill>
                  <a:schemeClr val="tx2"/>
                </a:solidFill>
                <a:latin typeface="Calibri" pitchFamily="34" charset="0"/>
              </a:rPr>
              <a:t> يتم </a:t>
            </a:r>
            <a:r>
              <a:rPr lang="ar-KW" sz="2500" dirty="0">
                <a:solidFill>
                  <a:schemeClr val="tx2"/>
                </a:solidFill>
                <a:latin typeface="Calibri" pitchFamily="34" charset="0"/>
              </a:rPr>
              <a:t>أخذ موافقة بنك الكويت المركزي على الطلب. </a:t>
            </a:r>
            <a:endParaRPr lang="ar-KW" sz="2500" dirty="0" smtClean="0">
              <a:solidFill>
                <a:schemeClr val="tx2"/>
              </a:solidFill>
              <a:latin typeface="Calibri" pitchFamily="34" charset="0"/>
            </a:endParaRPr>
          </a:p>
          <a:p>
            <a:pPr marL="0" indent="0" algn="just" rtl="1">
              <a:buNone/>
            </a:pPr>
            <a:endParaRPr lang="ar-KW" sz="1300" dirty="0">
              <a:solidFill>
                <a:schemeClr val="tx2"/>
              </a:solidFill>
              <a:latin typeface="Calibri" pitchFamily="34" charset="0"/>
            </a:endParaRPr>
          </a:p>
          <a:p>
            <a:pPr algn="just" rtl="1">
              <a:buFont typeface="Wingdings" pitchFamily="2" charset="2"/>
              <a:buChar char="v"/>
            </a:pPr>
            <a:r>
              <a:rPr lang="ar-KW" sz="2500" dirty="0" smtClean="0">
                <a:solidFill>
                  <a:schemeClr val="tx2"/>
                </a:solidFill>
                <a:latin typeface="Calibri" pitchFamily="34" charset="0"/>
              </a:rPr>
              <a:t> يتم </a:t>
            </a:r>
            <a:r>
              <a:rPr lang="ar-KW" sz="2500" dirty="0">
                <a:solidFill>
                  <a:schemeClr val="tx2"/>
                </a:solidFill>
                <a:latin typeface="Calibri" pitchFamily="34" charset="0"/>
              </a:rPr>
              <a:t>دراسة الطلب من قبل إدارة التراخيص </a:t>
            </a:r>
            <a:r>
              <a:rPr lang="ar-KW" sz="2500" dirty="0" smtClean="0">
                <a:solidFill>
                  <a:schemeClr val="tx2"/>
                </a:solidFill>
                <a:latin typeface="Calibri" pitchFamily="34" charset="0"/>
              </a:rPr>
              <a:t>والتسجيل والتأكد من استيفاء  كافة الشروط. </a:t>
            </a:r>
          </a:p>
          <a:p>
            <a:pPr algn="just" rtl="1">
              <a:buFont typeface="Wingdings" pitchFamily="2" charset="2"/>
              <a:buChar char="v"/>
            </a:pPr>
            <a:r>
              <a:rPr lang="ar-KW" sz="2400" dirty="0">
                <a:solidFill>
                  <a:schemeClr val="tx2"/>
                </a:solidFill>
                <a:latin typeface="Calibri" pitchFamily="34" charset="0"/>
              </a:rPr>
              <a:t> يتم مراسلة مقدم الطلب بالموافقة المبدئية على إلغاء </a:t>
            </a:r>
            <a:r>
              <a:rPr lang="ar-KW" sz="2400" dirty="0" smtClean="0">
                <a:solidFill>
                  <a:schemeClr val="tx2"/>
                </a:solidFill>
                <a:latin typeface="Calibri" pitchFamily="34" charset="0"/>
              </a:rPr>
              <a:t>نشاط التمويل </a:t>
            </a:r>
            <a:r>
              <a:rPr lang="ar-KW" sz="2400" dirty="0">
                <a:solidFill>
                  <a:schemeClr val="tx2"/>
                </a:solidFill>
                <a:latin typeface="Calibri" pitchFamily="34" charset="0"/>
              </a:rPr>
              <a:t>أو رفضه أو تأجيل تاريخه </a:t>
            </a:r>
            <a:r>
              <a:rPr lang="ar-KW" sz="2400" dirty="0" smtClean="0">
                <a:solidFill>
                  <a:schemeClr val="tx2"/>
                </a:solidFill>
                <a:latin typeface="Calibri" pitchFamily="34" charset="0"/>
              </a:rPr>
              <a:t>أو </a:t>
            </a:r>
            <a:r>
              <a:rPr lang="ar-KW" sz="2400" dirty="0">
                <a:solidFill>
                  <a:schemeClr val="tx2"/>
                </a:solidFill>
                <a:latin typeface="Calibri" pitchFamily="34" charset="0"/>
              </a:rPr>
              <a:t>طلب اتخاذ تدابير أخرى</a:t>
            </a:r>
            <a:r>
              <a:rPr lang="ar-KW" sz="2400" dirty="0" smtClean="0">
                <a:solidFill>
                  <a:schemeClr val="tx2"/>
                </a:solidFill>
                <a:latin typeface="Calibri" pitchFamily="34" charset="0"/>
              </a:rPr>
              <a:t>.</a:t>
            </a:r>
          </a:p>
          <a:p>
            <a:pPr algn="just" rtl="1">
              <a:buFont typeface="Wingdings" pitchFamily="2" charset="2"/>
              <a:buChar char="v"/>
            </a:pPr>
            <a:r>
              <a:rPr lang="ar-KW" sz="2400" dirty="0" smtClean="0">
                <a:solidFill>
                  <a:schemeClr val="tx2"/>
                </a:solidFill>
                <a:latin typeface="Calibri" pitchFamily="34" charset="0"/>
              </a:rPr>
              <a:t>في حال الموافقة المبدئية على طلب إلغاء </a:t>
            </a:r>
            <a:r>
              <a:rPr lang="ar-KW" sz="2400" dirty="0">
                <a:solidFill>
                  <a:schemeClr val="tx2"/>
                </a:solidFill>
                <a:latin typeface="Calibri" pitchFamily="34" charset="0"/>
              </a:rPr>
              <a:t>نشاط </a:t>
            </a:r>
            <a:r>
              <a:rPr lang="ar-KW" sz="2400" dirty="0" smtClean="0">
                <a:solidFill>
                  <a:schemeClr val="tx2"/>
                </a:solidFill>
                <a:latin typeface="Calibri" pitchFamily="34" charset="0"/>
              </a:rPr>
              <a:t>التمويل، يتم تزويد الهيئة بجدول أعمال اجتماع الجمعية العامة غير العادية النهائي والمتضمن التعديلات المقترحة على عقد التأسيس والنظام الأساسي، وذلك لاعتماده من الهيئة قبل التوجه لتحديد موعد انعقاد اجتماع الجمعية العامة من قبل وزارة التجارة والصناعة.</a:t>
            </a: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300" b="1" dirty="0" smtClean="0">
                <a:solidFill>
                  <a:schemeClr val="tx2"/>
                </a:solidFill>
                <a:effectLst>
                  <a:outerShdw blurRad="38100" dist="38100" dir="2700000" algn="tl">
                    <a:srgbClr val="000000">
                      <a:alpha val="43137"/>
                    </a:srgbClr>
                  </a:outerShdw>
                </a:effectLst>
                <a:latin typeface="Calibri" pitchFamily="34" charset="0"/>
              </a:rPr>
              <a:t>3- </a:t>
            </a:r>
            <a:r>
              <a:rPr lang="ar-KW" sz="2300" b="1" dirty="0">
                <a:solidFill>
                  <a:schemeClr val="tx2"/>
                </a:solidFill>
                <a:effectLst>
                  <a:outerShdw blurRad="38100" dist="38100" dir="2700000" algn="tl">
                    <a:srgbClr val="000000">
                      <a:alpha val="43137"/>
                    </a:srgbClr>
                  </a:outerShdw>
                </a:effectLst>
                <a:latin typeface="Calibri" pitchFamily="34" charset="0"/>
              </a:rPr>
              <a:t>إلغاء نشاط التمويل للشخص المرخص له لدى الهيئة</a:t>
            </a:r>
            <a:endParaRPr lang="en-US" sz="23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15</a:t>
            </a:fld>
            <a:endParaRPr lang="en-GB" dirty="0"/>
          </a:p>
        </p:txBody>
      </p:sp>
    </p:spTree>
    <p:extLst>
      <p:ext uri="{BB962C8B-B14F-4D97-AF65-F5344CB8AC3E}">
        <p14:creationId xmlns:p14="http://schemas.microsoft.com/office/powerpoint/2010/main" val="29790843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47500" lnSpcReduction="20000"/>
          </a:bodyPr>
          <a:lstStyle/>
          <a:p>
            <a:pPr marL="0" indent="0" algn="r" rtl="1">
              <a:buNone/>
            </a:pPr>
            <a:r>
              <a:rPr lang="ar-KW" sz="4400" b="1" u="sng" dirty="0" smtClean="0">
                <a:solidFill>
                  <a:schemeClr val="tx2"/>
                </a:solidFill>
                <a:effectLst>
                  <a:outerShdw blurRad="38100" dist="38100" dir="2700000" algn="tl">
                    <a:srgbClr val="000000">
                      <a:alpha val="43137"/>
                    </a:srgbClr>
                  </a:outerShdw>
                </a:effectLst>
                <a:latin typeface="Calibri" pitchFamily="34" charset="0"/>
              </a:rPr>
              <a:t>المرحلة الثانية: </a:t>
            </a:r>
            <a:r>
              <a:rPr lang="ar-KW" sz="4400" b="1" u="sng" dirty="0">
                <a:solidFill>
                  <a:schemeClr val="tx2"/>
                </a:solidFill>
                <a:effectLst>
                  <a:outerShdw blurRad="38100" dist="38100" dir="2700000" algn="tl">
                    <a:srgbClr val="000000">
                      <a:alpha val="43137"/>
                    </a:srgbClr>
                  </a:outerShdw>
                </a:effectLst>
              </a:rPr>
              <a:t>الموافقة النهائية </a:t>
            </a:r>
            <a:r>
              <a:rPr lang="ar-KW" sz="4400" b="1" u="sng" dirty="0" smtClean="0">
                <a:solidFill>
                  <a:schemeClr val="tx2"/>
                </a:solidFill>
                <a:effectLst>
                  <a:outerShdw blurRad="38100" dist="38100" dir="2700000" algn="tl">
                    <a:srgbClr val="000000">
                      <a:alpha val="43137"/>
                    </a:srgbClr>
                  </a:outerShdw>
                </a:effectLst>
              </a:rPr>
              <a:t>لإلغاء نشاط التمويل</a:t>
            </a:r>
          </a:p>
          <a:p>
            <a:pPr marL="0" indent="0" algn="r" rtl="1">
              <a:buNone/>
            </a:pPr>
            <a:endParaRPr lang="ar-KW" sz="2000" b="1" u="sng" dirty="0" smtClean="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sz="4400" dirty="0">
                <a:solidFill>
                  <a:schemeClr val="tx2"/>
                </a:solidFill>
                <a:latin typeface="Calibri" pitchFamily="34" charset="0"/>
              </a:rPr>
              <a:t> </a:t>
            </a:r>
            <a:r>
              <a:rPr lang="ar-KW" sz="4400" dirty="0" smtClean="0">
                <a:solidFill>
                  <a:schemeClr val="tx2"/>
                </a:solidFill>
                <a:latin typeface="Calibri" pitchFamily="34" charset="0"/>
              </a:rPr>
              <a:t>بعد انعقاد </a:t>
            </a:r>
            <a:r>
              <a:rPr lang="ar-KW" sz="4400" dirty="0">
                <a:solidFill>
                  <a:schemeClr val="tx2"/>
                </a:solidFill>
                <a:latin typeface="Calibri" pitchFamily="34" charset="0"/>
              </a:rPr>
              <a:t>اجتماع الجمعية العامة غير </a:t>
            </a:r>
            <a:r>
              <a:rPr lang="ar-KW" sz="4400" dirty="0" smtClean="0">
                <a:solidFill>
                  <a:schemeClr val="tx2"/>
                </a:solidFill>
                <a:latin typeface="Calibri" pitchFamily="34" charset="0"/>
              </a:rPr>
              <a:t>العادية، يتم تزويد الهيئة بالتالي:</a:t>
            </a:r>
          </a:p>
          <a:p>
            <a:pPr marL="0" indent="0" algn="just" rtl="1">
              <a:buNone/>
            </a:pPr>
            <a:endParaRPr lang="ar-KW" sz="1800" dirty="0" smtClean="0">
              <a:solidFill>
                <a:schemeClr val="tx2"/>
              </a:solidFill>
              <a:latin typeface="Calibri" pitchFamily="34" charset="0"/>
            </a:endParaRPr>
          </a:p>
          <a:p>
            <a:pPr lvl="1" algn="just" rtl="1">
              <a:buFont typeface="Wingdings" pitchFamily="2" charset="2"/>
              <a:buChar char="§"/>
            </a:pPr>
            <a:r>
              <a:rPr lang="ar-KW" sz="3300" dirty="0" smtClean="0">
                <a:solidFill>
                  <a:schemeClr val="tx2"/>
                </a:solidFill>
                <a:latin typeface="Calibri" pitchFamily="34" charset="0"/>
              </a:rPr>
              <a:t>محضر اجتماع </a:t>
            </a:r>
            <a:r>
              <a:rPr lang="ar-KW" sz="3300" dirty="0">
                <a:solidFill>
                  <a:schemeClr val="tx2"/>
                </a:solidFill>
                <a:latin typeface="Calibri" pitchFamily="34" charset="0"/>
              </a:rPr>
              <a:t>الجمعية العامة غير </a:t>
            </a:r>
            <a:r>
              <a:rPr lang="ar-KW" sz="3300" dirty="0" smtClean="0">
                <a:solidFill>
                  <a:schemeClr val="tx2"/>
                </a:solidFill>
                <a:latin typeface="Calibri" pitchFamily="34" charset="0"/>
              </a:rPr>
              <a:t>العادية المصدق من وزارة التجارة والصناعة.</a:t>
            </a:r>
          </a:p>
          <a:p>
            <a:pPr lvl="1" algn="just" rtl="1">
              <a:buFont typeface="Wingdings" pitchFamily="2" charset="2"/>
              <a:buChar char="§"/>
            </a:pPr>
            <a:r>
              <a:rPr lang="ar-KW" sz="3300" dirty="0" smtClean="0">
                <a:solidFill>
                  <a:schemeClr val="tx2"/>
                </a:solidFill>
                <a:latin typeface="Calibri" pitchFamily="34" charset="0"/>
              </a:rPr>
              <a:t>تأشيرة السجل التجاري لدى وزارة التجارة والصناعة المتضمنة التعديلات التي تمت على عقد التأسيس والنظام الأساسي.   </a:t>
            </a:r>
            <a:endParaRPr lang="ar-KW" sz="3300" dirty="0">
              <a:solidFill>
                <a:schemeClr val="tx2"/>
              </a:solidFill>
              <a:latin typeface="Calibri" pitchFamily="34" charset="0"/>
            </a:endParaRPr>
          </a:p>
          <a:p>
            <a:pPr marL="0" indent="0" algn="just" rtl="1">
              <a:buNone/>
            </a:pPr>
            <a:endParaRPr lang="ar-KW" sz="2000" dirty="0">
              <a:solidFill>
                <a:schemeClr val="tx2"/>
              </a:solidFill>
              <a:latin typeface="Calibri" pitchFamily="34" charset="0"/>
            </a:endParaRPr>
          </a:p>
          <a:p>
            <a:pPr algn="just" rtl="1">
              <a:buFont typeface="Wingdings" pitchFamily="2" charset="2"/>
              <a:buChar char="v"/>
            </a:pPr>
            <a:r>
              <a:rPr lang="ar-KW" sz="4400" dirty="0" smtClean="0">
                <a:solidFill>
                  <a:schemeClr val="tx2"/>
                </a:solidFill>
                <a:latin typeface="Calibri" pitchFamily="34" charset="0"/>
              </a:rPr>
              <a:t> يتم </a:t>
            </a:r>
            <a:r>
              <a:rPr lang="ar-KW" sz="4400" dirty="0">
                <a:solidFill>
                  <a:schemeClr val="tx2"/>
                </a:solidFill>
                <a:latin typeface="Calibri" pitchFamily="34" charset="0"/>
              </a:rPr>
              <a:t>مراسلة </a:t>
            </a:r>
            <a:r>
              <a:rPr lang="ar-KW" sz="4400" dirty="0" smtClean="0">
                <a:solidFill>
                  <a:schemeClr val="tx2"/>
                </a:solidFill>
                <a:latin typeface="Calibri" pitchFamily="34" charset="0"/>
              </a:rPr>
              <a:t>بنك الكويت المركزي من قبل الهيئة. </a:t>
            </a:r>
          </a:p>
          <a:p>
            <a:pPr marL="0" indent="0" algn="just" rtl="1">
              <a:buNone/>
            </a:pPr>
            <a:endParaRPr lang="ar-KW" sz="4400" dirty="0" smtClean="0">
              <a:solidFill>
                <a:schemeClr val="tx2"/>
              </a:solidFill>
              <a:latin typeface="Calibri" pitchFamily="34" charset="0"/>
            </a:endParaRPr>
          </a:p>
          <a:p>
            <a:pPr algn="just" rtl="1">
              <a:buFont typeface="Wingdings" pitchFamily="2" charset="2"/>
              <a:buChar char="v"/>
            </a:pPr>
            <a:r>
              <a:rPr lang="ar-KW" sz="4400" dirty="0" smtClean="0">
                <a:solidFill>
                  <a:schemeClr val="tx2"/>
                </a:solidFill>
                <a:latin typeface="Calibri" pitchFamily="34" charset="0"/>
              </a:rPr>
              <a:t> يتم </a:t>
            </a:r>
            <a:r>
              <a:rPr lang="ar-KW" sz="4400" dirty="0">
                <a:solidFill>
                  <a:schemeClr val="tx2"/>
                </a:solidFill>
                <a:latin typeface="Calibri" pitchFamily="34" charset="0"/>
              </a:rPr>
              <a:t>إ</a:t>
            </a:r>
            <a:r>
              <a:rPr lang="ar-KW" sz="4400" dirty="0" smtClean="0">
                <a:solidFill>
                  <a:schemeClr val="tx2"/>
                </a:solidFill>
                <a:latin typeface="Calibri" pitchFamily="34" charset="0"/>
              </a:rPr>
              <a:t>صدار قرار بنك </a:t>
            </a:r>
            <a:r>
              <a:rPr lang="ar-KW" sz="4400" dirty="0">
                <a:solidFill>
                  <a:schemeClr val="tx2"/>
                </a:solidFill>
                <a:latin typeface="Calibri" pitchFamily="34" charset="0"/>
              </a:rPr>
              <a:t>الكويت المركزي </a:t>
            </a:r>
            <a:r>
              <a:rPr lang="ar-KW" sz="4400" dirty="0" smtClean="0">
                <a:solidFill>
                  <a:schemeClr val="tx2"/>
                </a:solidFill>
                <a:latin typeface="Calibri" pitchFamily="34" charset="0"/>
              </a:rPr>
              <a:t>الخاص بإلغاء نشاط التمويل وشطب مقدم الطلب من سجلاته </a:t>
            </a:r>
            <a:r>
              <a:rPr lang="ar-KW" sz="4400" dirty="0">
                <a:solidFill>
                  <a:schemeClr val="tx2"/>
                </a:solidFill>
              </a:rPr>
              <a:t>ويتم نشره في الجريدة الرسمية «الكويت اليوم</a:t>
            </a:r>
            <a:r>
              <a:rPr lang="ar-KW" sz="4400">
                <a:solidFill>
                  <a:schemeClr val="tx2"/>
                </a:solidFill>
              </a:rPr>
              <a:t>». </a:t>
            </a:r>
            <a:endParaRPr lang="ar-KW" sz="4400" dirty="0" smtClean="0">
              <a:solidFill>
                <a:schemeClr val="tx2"/>
              </a:solidFill>
              <a:latin typeface="Calibri" pitchFamily="34" charset="0"/>
            </a:endParaRPr>
          </a:p>
          <a:p>
            <a:pPr marL="0" indent="0" algn="just" rtl="1">
              <a:buNone/>
            </a:pPr>
            <a:endParaRPr lang="ar-KW" sz="2900" dirty="0" smtClean="0">
              <a:solidFill>
                <a:schemeClr val="tx2"/>
              </a:solidFill>
              <a:latin typeface="Calibri" pitchFamily="34" charset="0"/>
            </a:endParaRPr>
          </a:p>
          <a:p>
            <a:pPr algn="just" rtl="1">
              <a:buFont typeface="Wingdings" pitchFamily="2" charset="2"/>
              <a:buChar char="v"/>
            </a:pPr>
            <a:r>
              <a:rPr lang="ar-KW" sz="4400" dirty="0" smtClean="0">
                <a:solidFill>
                  <a:schemeClr val="tx2"/>
                </a:solidFill>
                <a:latin typeface="Calibri" pitchFamily="34" charset="0"/>
              </a:rPr>
              <a:t> يتم إجراء التعديلات على سجل الشخص المرخص له لدى </a:t>
            </a:r>
            <a:r>
              <a:rPr lang="ar-KW" sz="4400" dirty="0">
                <a:solidFill>
                  <a:schemeClr val="tx2"/>
                </a:solidFill>
                <a:latin typeface="Calibri" pitchFamily="34" charset="0"/>
              </a:rPr>
              <a:t>الهيئة.</a:t>
            </a:r>
          </a:p>
          <a:p>
            <a:pPr marL="0" indent="0" algn="just" rtl="1">
              <a:buNone/>
            </a:pPr>
            <a:endParaRPr lang="ar-KW" sz="4400" dirty="0">
              <a:solidFill>
                <a:schemeClr val="tx2"/>
              </a:solidFill>
              <a:latin typeface="Calibri" pitchFamily="34" charset="0"/>
            </a:endParaRPr>
          </a:p>
          <a:p>
            <a:pPr lvl="1" algn="just" rtl="1">
              <a:buFont typeface="Wingdings" pitchFamily="2" charset="2"/>
              <a:buChar char="v"/>
            </a:pPr>
            <a:endParaRPr lang="ar-KW" sz="3300" dirty="0" smtClean="0">
              <a:solidFill>
                <a:schemeClr val="accent1">
                  <a:lumMod val="50000"/>
                </a:schemeClr>
              </a:solidFill>
            </a:endParaRPr>
          </a:p>
          <a:p>
            <a:pPr lvl="1" algn="just" rtl="1">
              <a:buFont typeface="Wingdings" pitchFamily="2" charset="2"/>
              <a:buChar char="v"/>
            </a:pPr>
            <a:endParaRPr lang="en-US" sz="3300" dirty="0">
              <a:solidFill>
                <a:schemeClr val="accent1">
                  <a:lumMod val="50000"/>
                </a:schemeClr>
              </a:solidFill>
            </a:endParaRPr>
          </a:p>
          <a:p>
            <a:pPr marL="0" indent="0" algn="just" rtl="1">
              <a:buNone/>
            </a:pPr>
            <a:r>
              <a:rPr lang="ar-KW" dirty="0" smtClean="0">
                <a:solidFill>
                  <a:schemeClr val="tx2"/>
                </a:solidFill>
                <a:latin typeface="Calibri" pitchFamily="34" charset="0"/>
              </a:rPr>
              <a:t>  </a:t>
            </a:r>
          </a:p>
          <a:p>
            <a:pPr algn="just" rtl="1">
              <a:buFont typeface="Wingdings" pitchFamily="2" charset="2"/>
              <a:buChar char="v"/>
            </a:pPr>
            <a:endParaRPr lang="ar-KW" sz="1600" dirty="0">
              <a:solidFill>
                <a:schemeClr val="tx2"/>
              </a:solidFill>
              <a:latin typeface="Calibri" pitchFamily="34" charset="0"/>
            </a:endParaRPr>
          </a:p>
          <a:p>
            <a:pPr algn="just" rtl="1">
              <a:buFont typeface="Wingdings" pitchFamily="2" charset="2"/>
              <a:buChar char="v"/>
            </a:pPr>
            <a:endParaRPr lang="ar-KW" sz="1400" dirty="0" smtClean="0">
              <a:solidFill>
                <a:schemeClr val="tx2"/>
              </a:solidFill>
              <a:latin typeface="Calibri" pitchFamily="34" charset="0"/>
            </a:endParaRP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300" b="1" dirty="0" smtClean="0">
                <a:solidFill>
                  <a:schemeClr val="tx2"/>
                </a:solidFill>
                <a:effectLst>
                  <a:outerShdw blurRad="38100" dist="38100" dir="2700000" algn="tl">
                    <a:srgbClr val="000000">
                      <a:alpha val="43137"/>
                    </a:srgbClr>
                  </a:outerShdw>
                </a:effectLst>
                <a:latin typeface="Calibri" pitchFamily="34" charset="0"/>
              </a:rPr>
              <a:t>3- </a:t>
            </a:r>
            <a:r>
              <a:rPr lang="ar-KW" sz="2300" b="1" dirty="0">
                <a:solidFill>
                  <a:schemeClr val="tx2"/>
                </a:solidFill>
                <a:effectLst>
                  <a:outerShdw blurRad="38100" dist="38100" dir="2700000" algn="tl">
                    <a:srgbClr val="000000">
                      <a:alpha val="43137"/>
                    </a:srgbClr>
                  </a:outerShdw>
                </a:effectLst>
                <a:latin typeface="Calibri" pitchFamily="34" charset="0"/>
              </a:rPr>
              <a:t>إلغاء نشاط التمويل للشخص المرخص له لدى الهيئة</a:t>
            </a:r>
            <a:endParaRPr lang="en-US" sz="23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16</a:t>
            </a:fld>
            <a:endParaRPr lang="en-GB" dirty="0"/>
          </a:p>
        </p:txBody>
      </p:sp>
    </p:spTree>
    <p:extLst>
      <p:ext uri="{BB962C8B-B14F-4D97-AF65-F5344CB8AC3E}">
        <p14:creationId xmlns:p14="http://schemas.microsoft.com/office/powerpoint/2010/main" val="10271953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2"/>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2" y="0"/>
            <a:ext cx="2222937" cy="6858000"/>
          </a:xfrm>
          <a:prstGeom prst="rect">
            <a:avLst/>
          </a:prstGeom>
          <a:ln w="28575">
            <a:noFill/>
          </a:ln>
        </p:spPr>
      </p:pic>
      <p:sp>
        <p:nvSpPr>
          <p:cNvPr id="3" name="Slide Number Placeholder 2"/>
          <p:cNvSpPr>
            <a:spLocks noGrp="1"/>
          </p:cNvSpPr>
          <p:nvPr>
            <p:ph type="sldNum" sz="quarter" idx="12"/>
          </p:nvPr>
        </p:nvSpPr>
        <p:spPr/>
        <p:txBody>
          <a:bodyPr/>
          <a:lstStyle/>
          <a:p>
            <a:fld id="{8DDEC8EC-0F4B-4CDB-8AC0-556EC31B66C3}" type="slidenum">
              <a:rPr lang="en-GB" smtClean="0"/>
              <a:t>17</a:t>
            </a:fld>
            <a:endParaRPr lang="en-GB"/>
          </a:p>
        </p:txBody>
      </p:sp>
    </p:spTree>
    <p:extLst>
      <p:ext uri="{BB962C8B-B14F-4D97-AF65-F5344CB8AC3E}">
        <p14:creationId xmlns:p14="http://schemas.microsoft.com/office/powerpoint/2010/main" val="8473866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1"/>
            <a:ext cx="8229600" cy="2044823"/>
          </a:xfrm>
        </p:spPr>
        <p:txBody>
          <a:bodyPr anchor="ct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rPr>
              <a:t>تهدف الورشة إلى توضيح دور الهيئة </a:t>
            </a:r>
            <a:r>
              <a:rPr lang="ar-KW" sz="2800" dirty="0">
                <a:solidFill>
                  <a:schemeClr val="tx2"/>
                </a:solidFill>
                <a:latin typeface="Calibri" pitchFamily="34" charset="0"/>
              </a:rPr>
              <a:t>و</a:t>
            </a:r>
            <a:r>
              <a:rPr lang="ar-KW" sz="2800" dirty="0" smtClean="0">
                <a:solidFill>
                  <a:schemeClr val="tx2"/>
                </a:solidFill>
                <a:latin typeface="Calibri" pitchFamily="34" charset="0"/>
              </a:rPr>
              <a:t>تحديداً إدارة التراخيص والتسجيل فيما يخص الإجراءات الخاصة لطلب إلغاء الترخيص بناءً على طلب الشخص المرخص له.</a:t>
            </a:r>
            <a:endParaRPr lang="ar-KW" sz="28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1"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t>2</a:t>
            </a:fld>
            <a:endParaRPr lang="en-GB"/>
          </a:p>
        </p:txBody>
      </p:sp>
    </p:spTree>
    <p:extLst>
      <p:ext uri="{BB962C8B-B14F-4D97-AF65-F5344CB8AC3E}">
        <p14:creationId xmlns:p14="http://schemas.microsoft.com/office/powerpoint/2010/main" val="34764131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1"/>
            <a:ext cx="8229600" cy="4525963"/>
          </a:xfrm>
        </p:spPr>
        <p:txBody>
          <a:bodyPr>
            <a:normAutofit/>
          </a:bodyPr>
          <a:lstStyle/>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إلغاء الترخيص لكافة أنشطة الأوراق المالية. </a:t>
            </a:r>
          </a:p>
          <a:p>
            <a:pPr lvl="0" algn="r" rtl="1" fontAlgn="base">
              <a:spcBef>
                <a:spcPct val="0"/>
              </a:spcBef>
              <a:spcAft>
                <a:spcPts val="600"/>
              </a:spcAft>
              <a:buFont typeface="+mj-lt"/>
              <a:buAutoNum type="arabicPeriod"/>
            </a:pPr>
            <a:r>
              <a:rPr lang="ar-KW" sz="2800" dirty="0">
                <a:solidFill>
                  <a:schemeClr val="tx2"/>
                </a:solidFill>
                <a:latin typeface="Calibri" pitchFamily="34" charset="0"/>
              </a:rPr>
              <a:t>إلغاء </a:t>
            </a:r>
            <a:r>
              <a:rPr lang="ar-KW" sz="2800" dirty="0" smtClean="0">
                <a:solidFill>
                  <a:schemeClr val="tx2"/>
                </a:solidFill>
                <a:latin typeface="Calibri" pitchFamily="34" charset="0"/>
              </a:rPr>
              <a:t>الترخيص لجزء من أنشطة الأوراق المالية. </a:t>
            </a:r>
            <a:endParaRPr lang="ar-KW" sz="2800" dirty="0">
              <a:solidFill>
                <a:schemeClr val="tx2"/>
              </a:solidFill>
              <a:latin typeface="Calibri" pitchFamily="34" charset="0"/>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إلغاء نشاط التمويل للشخص المرخص له لدى الهيئة.</a:t>
            </a:r>
          </a:p>
          <a:p>
            <a:pPr lvl="0" algn="r" rtl="1" fontAlgn="base">
              <a:spcBef>
                <a:spcPct val="0"/>
              </a:spcBef>
              <a:spcAft>
                <a:spcPts val="600"/>
              </a:spcAft>
              <a:buFont typeface="+mj-lt"/>
              <a:buAutoNum type="arabicPeriod"/>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t>3</a:t>
            </a:fld>
            <a:endParaRPr lang="en-GB"/>
          </a:p>
        </p:txBody>
      </p:sp>
    </p:spTree>
    <p:extLst>
      <p:ext uri="{BB962C8B-B14F-4D97-AF65-F5344CB8AC3E}">
        <p14:creationId xmlns:p14="http://schemas.microsoft.com/office/powerpoint/2010/main" val="27541842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876925" cy="1143000"/>
          </a:xfrm>
        </p:spPr>
        <p:txBody>
          <a:bodyPr>
            <a:noAutofit/>
          </a:bodyPr>
          <a:lstStyle/>
          <a:p>
            <a:pPr algn="r" rtl="1" fontAlgn="base">
              <a:spcAft>
                <a:spcPct val="0"/>
              </a:spcAft>
            </a:pPr>
            <a:r>
              <a:rPr lang="ar-KW" sz="3200" b="1" dirty="0" smtClean="0">
                <a:solidFill>
                  <a:schemeClr val="tx2"/>
                </a:solidFill>
                <a:effectLst>
                  <a:outerShdw blurRad="38100" dist="38100" dir="2700000" algn="tl">
                    <a:srgbClr val="000000">
                      <a:alpha val="43137"/>
                    </a:srgbClr>
                  </a:outerShdw>
                </a:effectLst>
                <a:latin typeface="Calibri" pitchFamily="34" charset="0"/>
              </a:rPr>
              <a:t>تعريف أنشطة الأوراق المالية</a:t>
            </a:r>
            <a:r>
              <a:rPr lang="ar-KW" sz="3200" b="1" dirty="0">
                <a:solidFill>
                  <a:schemeClr val="tx2"/>
                </a:solidFill>
                <a:effectLst>
                  <a:outerShdw blurRad="38100" dist="38100" dir="2700000" algn="tl">
                    <a:srgbClr val="000000">
                      <a:alpha val="43137"/>
                    </a:srgbClr>
                  </a:outerShdw>
                </a:effectLst>
                <a:latin typeface="Calibri" pitchFamily="34" charset="0"/>
              </a:rPr>
              <a:t/>
            </a:r>
            <a:br>
              <a:rPr lang="ar-KW" sz="3200" b="1" dirty="0">
                <a:solidFill>
                  <a:schemeClr val="tx2"/>
                </a:solidFill>
                <a:effectLst>
                  <a:outerShdw blurRad="38100" dist="38100" dir="2700000" algn="tl">
                    <a:srgbClr val="000000">
                      <a:alpha val="43137"/>
                    </a:srgbClr>
                  </a:outerShdw>
                </a:effectLst>
                <a:latin typeface="Calibri" pitchFamily="34" charset="0"/>
              </a:rPr>
            </a:b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1"/>
            <a:ext cx="8363272" cy="4421088"/>
          </a:xfrm>
        </p:spPr>
        <p:txBody>
          <a:bodyPr>
            <a:normAutofit fontScale="70000" lnSpcReduction="20000"/>
          </a:bodyPr>
          <a:lstStyle/>
          <a:p>
            <a:pPr marL="0" lvl="0" indent="0" algn="just" rtl="1" fontAlgn="base">
              <a:lnSpc>
                <a:spcPct val="115000"/>
              </a:lnSpc>
              <a:spcBef>
                <a:spcPts val="0"/>
              </a:spcBef>
              <a:buNone/>
            </a:pPr>
            <a:endParaRPr lang="en-US" sz="2400" dirty="0">
              <a:solidFill>
                <a:schemeClr val="tx2"/>
              </a:solidFill>
              <a:ea typeface="Calibri"/>
            </a:endParaRPr>
          </a:p>
          <a:p>
            <a:pPr marL="0" lvl="0" indent="0" algn="r" rtl="1" fontAlgn="base">
              <a:spcAft>
                <a:spcPct val="0"/>
              </a:spcAft>
              <a:buNone/>
            </a:pPr>
            <a:r>
              <a:rPr lang="ar-KW" sz="2800" dirty="0" smtClean="0">
                <a:solidFill>
                  <a:schemeClr val="tx2"/>
                </a:solidFill>
              </a:rPr>
              <a:t>تنص المادة (124) من اللائحة التنفيذية للقانون رقم 7 لسنة 2010 على أنشطة الأوراق المالية المرخصة من قبل الهيئة:</a:t>
            </a:r>
          </a:p>
          <a:p>
            <a:pPr marL="0" lvl="0" indent="0" algn="r" rtl="1" fontAlgn="base">
              <a:spcAft>
                <a:spcPct val="0"/>
              </a:spcAft>
              <a:buNone/>
            </a:pPr>
            <a:endParaRPr lang="ar-KW" sz="2800" dirty="0" smtClean="0">
              <a:solidFill>
                <a:schemeClr val="tx2"/>
              </a:solidFill>
            </a:endParaRPr>
          </a:p>
          <a:p>
            <a:pPr lvl="0" algn="just" rtl="1" fontAlgn="base">
              <a:spcAft>
                <a:spcPct val="0"/>
              </a:spcAft>
              <a:buFont typeface="Wingdings" pitchFamily="2" charset="2"/>
              <a:buChar char="§"/>
            </a:pPr>
            <a:r>
              <a:rPr lang="ar-KW" sz="2400" dirty="0" smtClean="0">
                <a:solidFill>
                  <a:schemeClr val="tx2"/>
                </a:solidFill>
              </a:rPr>
              <a:t>الوساطة </a:t>
            </a:r>
            <a:r>
              <a:rPr lang="ar-KW" sz="2400" dirty="0">
                <a:solidFill>
                  <a:schemeClr val="tx2"/>
                </a:solidFill>
              </a:rPr>
              <a:t>في </a:t>
            </a:r>
            <a:r>
              <a:rPr lang="ar-KW" sz="2400" dirty="0" smtClean="0">
                <a:solidFill>
                  <a:schemeClr val="tx2"/>
                </a:solidFill>
              </a:rPr>
              <a:t>شراء الأوراق المالية </a:t>
            </a:r>
            <a:r>
              <a:rPr lang="ar-KW" sz="2400" dirty="0">
                <a:solidFill>
                  <a:schemeClr val="tx2"/>
                </a:solidFill>
              </a:rPr>
              <a:t>وبيعها لحساب الغير مقابل عمولة </a:t>
            </a:r>
            <a:r>
              <a:rPr lang="ar-KW" sz="2400" dirty="0" smtClean="0">
                <a:solidFill>
                  <a:schemeClr val="tx2"/>
                </a:solidFill>
              </a:rPr>
              <a:t>.</a:t>
            </a:r>
          </a:p>
          <a:p>
            <a:pPr lvl="0" algn="just" rtl="1" fontAlgn="base">
              <a:spcAft>
                <a:spcPct val="0"/>
              </a:spcAft>
              <a:buFont typeface="Wingdings" pitchFamily="2" charset="2"/>
              <a:buChar char="§"/>
            </a:pPr>
            <a:r>
              <a:rPr lang="ar-KW" sz="2400" dirty="0" smtClean="0">
                <a:solidFill>
                  <a:schemeClr val="tx2"/>
                </a:solidFill>
              </a:rPr>
              <a:t>شراء وبيع </a:t>
            </a:r>
            <a:r>
              <a:rPr lang="ar-KW" sz="2400" dirty="0">
                <a:solidFill>
                  <a:schemeClr val="tx2"/>
                </a:solidFill>
              </a:rPr>
              <a:t>شخص </a:t>
            </a:r>
            <a:r>
              <a:rPr lang="ar-KW" sz="2400" dirty="0" smtClean="0">
                <a:solidFill>
                  <a:schemeClr val="tx2"/>
                </a:solidFill>
              </a:rPr>
              <a:t>للأوراق المالية </a:t>
            </a:r>
            <a:r>
              <a:rPr lang="ar-KW" sz="2400" dirty="0">
                <a:solidFill>
                  <a:schemeClr val="tx2"/>
                </a:solidFill>
              </a:rPr>
              <a:t>لحسابه </a:t>
            </a:r>
            <a:r>
              <a:rPr lang="ar-KW" sz="2400" dirty="0" smtClean="0">
                <a:solidFill>
                  <a:schemeClr val="tx2"/>
                </a:solidFill>
              </a:rPr>
              <a:t>الخاص – صانع سوق. </a:t>
            </a:r>
          </a:p>
          <a:p>
            <a:pPr lvl="0" algn="just" rtl="1" fontAlgn="base">
              <a:spcAft>
                <a:spcPct val="0"/>
              </a:spcAft>
              <a:buFont typeface="Wingdings" pitchFamily="2" charset="2"/>
              <a:buChar char="§"/>
            </a:pPr>
            <a:r>
              <a:rPr lang="ar-KW" sz="2400" dirty="0" smtClean="0">
                <a:solidFill>
                  <a:schemeClr val="tx2"/>
                </a:solidFill>
              </a:rPr>
              <a:t>تقديم الاستشارات الاستثمارية </a:t>
            </a:r>
            <a:r>
              <a:rPr lang="ar-KW" sz="2400" dirty="0">
                <a:solidFill>
                  <a:schemeClr val="tx2"/>
                </a:solidFill>
              </a:rPr>
              <a:t>المتعلقة </a:t>
            </a:r>
            <a:r>
              <a:rPr lang="ar-KW" sz="2400" dirty="0" smtClean="0">
                <a:solidFill>
                  <a:schemeClr val="tx2"/>
                </a:solidFill>
              </a:rPr>
              <a:t>بالأوراق المالية </a:t>
            </a:r>
            <a:r>
              <a:rPr lang="ar-KW" sz="2400" dirty="0">
                <a:solidFill>
                  <a:schemeClr val="tx2"/>
                </a:solidFill>
              </a:rPr>
              <a:t>مقابل </a:t>
            </a:r>
            <a:r>
              <a:rPr lang="ar-KW" sz="2400" dirty="0" smtClean="0">
                <a:solidFill>
                  <a:schemeClr val="tx2"/>
                </a:solidFill>
              </a:rPr>
              <a:t>عمولة.</a:t>
            </a:r>
          </a:p>
          <a:p>
            <a:pPr lvl="0" algn="just" rtl="1" fontAlgn="base">
              <a:spcAft>
                <a:spcPct val="0"/>
              </a:spcAft>
              <a:buFont typeface="Wingdings" pitchFamily="2" charset="2"/>
              <a:buChar char="§"/>
            </a:pPr>
            <a:r>
              <a:rPr lang="ar-KW" sz="2400" dirty="0">
                <a:solidFill>
                  <a:schemeClr val="tx2"/>
                </a:solidFill>
              </a:rPr>
              <a:t>إ</a:t>
            </a:r>
            <a:r>
              <a:rPr lang="ar-KW" sz="2400" dirty="0" smtClean="0">
                <a:solidFill>
                  <a:schemeClr val="tx2"/>
                </a:solidFill>
              </a:rPr>
              <a:t>دارة </a:t>
            </a:r>
            <a:r>
              <a:rPr lang="ar-KW" sz="2400" dirty="0">
                <a:solidFill>
                  <a:schemeClr val="tx2"/>
                </a:solidFill>
              </a:rPr>
              <a:t>المحافظ </a:t>
            </a:r>
            <a:r>
              <a:rPr lang="ar-KW" sz="2400" dirty="0" smtClean="0">
                <a:solidFill>
                  <a:schemeClr val="tx2"/>
                </a:solidFill>
              </a:rPr>
              <a:t>الاستثمارية.</a:t>
            </a:r>
          </a:p>
          <a:p>
            <a:pPr lvl="0" algn="just" rtl="1" fontAlgn="base">
              <a:spcAft>
                <a:spcPct val="0"/>
              </a:spcAft>
              <a:buFont typeface="Wingdings" pitchFamily="2" charset="2"/>
              <a:buChar char="§"/>
            </a:pPr>
            <a:r>
              <a:rPr lang="ar-KW" sz="2400" dirty="0" smtClean="0">
                <a:solidFill>
                  <a:schemeClr val="tx2"/>
                </a:solidFill>
              </a:rPr>
              <a:t>تأسيس وإدارة </a:t>
            </a:r>
            <a:r>
              <a:rPr lang="ar-KW" sz="2400" dirty="0">
                <a:solidFill>
                  <a:schemeClr val="tx2"/>
                </a:solidFill>
              </a:rPr>
              <a:t>أنظمة استثمار </a:t>
            </a:r>
            <a:r>
              <a:rPr lang="ar-KW" sz="2400" dirty="0" smtClean="0">
                <a:solidFill>
                  <a:schemeClr val="tx2"/>
                </a:solidFill>
              </a:rPr>
              <a:t>جماعي.</a:t>
            </a:r>
          </a:p>
          <a:p>
            <a:pPr lvl="0" algn="just" rtl="1" fontAlgn="base">
              <a:spcAft>
                <a:spcPct val="0"/>
              </a:spcAft>
              <a:buFont typeface="Wingdings" pitchFamily="2" charset="2"/>
              <a:buChar char="§"/>
            </a:pPr>
            <a:r>
              <a:rPr lang="ar-KW" sz="2400" dirty="0" smtClean="0">
                <a:solidFill>
                  <a:schemeClr val="tx2"/>
                </a:solidFill>
              </a:rPr>
              <a:t>حفظ </a:t>
            </a:r>
            <a:r>
              <a:rPr lang="ar-KW" sz="2400" dirty="0">
                <a:solidFill>
                  <a:schemeClr val="tx2"/>
                </a:solidFill>
              </a:rPr>
              <a:t>الأصول المكونة لأنظمة الاستثمار </a:t>
            </a:r>
            <a:r>
              <a:rPr lang="ar-KW" sz="2400" dirty="0" smtClean="0">
                <a:solidFill>
                  <a:schemeClr val="tx2"/>
                </a:solidFill>
              </a:rPr>
              <a:t>الجماعي.</a:t>
            </a:r>
          </a:p>
          <a:p>
            <a:pPr lvl="0" algn="just" rtl="1" fontAlgn="base">
              <a:spcAft>
                <a:spcPct val="0"/>
              </a:spcAft>
              <a:buFont typeface="Wingdings" pitchFamily="2" charset="2"/>
              <a:buChar char="§"/>
            </a:pPr>
            <a:r>
              <a:rPr lang="ar-KW" sz="2400" dirty="0" smtClean="0">
                <a:solidFill>
                  <a:schemeClr val="tx2"/>
                </a:solidFill>
              </a:rPr>
              <a:t>مراقب الاستثمار. </a:t>
            </a:r>
          </a:p>
          <a:p>
            <a:pPr lvl="0" algn="just" rtl="1" fontAlgn="base">
              <a:spcAft>
                <a:spcPct val="0"/>
              </a:spcAft>
              <a:buFont typeface="Wingdings" pitchFamily="2" charset="2"/>
              <a:buChar char="§"/>
            </a:pPr>
            <a:r>
              <a:rPr lang="ar-KW" sz="2400" dirty="0" smtClean="0">
                <a:solidFill>
                  <a:schemeClr val="tx2"/>
                </a:solidFill>
              </a:rPr>
              <a:t>عرض </a:t>
            </a:r>
            <a:r>
              <a:rPr lang="ar-KW" sz="2400" dirty="0">
                <a:solidFill>
                  <a:schemeClr val="tx2"/>
                </a:solidFill>
              </a:rPr>
              <a:t>أو </a:t>
            </a:r>
            <a:r>
              <a:rPr lang="ar-KW" sz="2400" dirty="0" smtClean="0">
                <a:solidFill>
                  <a:schemeClr val="tx2"/>
                </a:solidFill>
              </a:rPr>
              <a:t>بيع أوراق مالية </a:t>
            </a:r>
            <a:r>
              <a:rPr lang="ar-KW" sz="2400" dirty="0">
                <a:solidFill>
                  <a:schemeClr val="tx2"/>
                </a:solidFill>
              </a:rPr>
              <a:t>لصالح مُصدرها أو حليفه أو الحصول على </a:t>
            </a:r>
            <a:r>
              <a:rPr lang="ar-KW" sz="2400" dirty="0" smtClean="0">
                <a:solidFill>
                  <a:schemeClr val="tx2"/>
                </a:solidFill>
              </a:rPr>
              <a:t>أوراق مالية </a:t>
            </a:r>
            <a:r>
              <a:rPr lang="ar-KW" sz="2400" dirty="0">
                <a:solidFill>
                  <a:schemeClr val="tx2"/>
                </a:solidFill>
              </a:rPr>
              <a:t>من المُصدر أو</a:t>
            </a:r>
          </a:p>
          <a:p>
            <a:pPr lvl="0" algn="just" rtl="1" fontAlgn="base">
              <a:spcAft>
                <a:spcPct val="0"/>
              </a:spcAft>
              <a:buFont typeface="Wingdings" pitchFamily="2" charset="2"/>
              <a:buChar char="§"/>
            </a:pPr>
            <a:r>
              <a:rPr lang="ar-KW" sz="2400" dirty="0" smtClean="0">
                <a:solidFill>
                  <a:schemeClr val="tx2"/>
                </a:solidFill>
              </a:rPr>
              <a:t>حليفه </a:t>
            </a:r>
            <a:r>
              <a:rPr lang="ar-KW" sz="2400" dirty="0">
                <a:solidFill>
                  <a:schemeClr val="tx2"/>
                </a:solidFill>
              </a:rPr>
              <a:t>بغرض إعادة التسويق</a:t>
            </a:r>
            <a:r>
              <a:rPr lang="ar-KW" sz="2400" dirty="0" smtClean="0">
                <a:solidFill>
                  <a:schemeClr val="tx2"/>
                </a:solidFill>
              </a:rPr>
              <a:t>.</a:t>
            </a:r>
          </a:p>
          <a:p>
            <a:pPr lvl="0" algn="just" rtl="1" fontAlgn="base">
              <a:spcAft>
                <a:spcPct val="0"/>
              </a:spcAft>
              <a:buFont typeface="Wingdings" pitchFamily="2" charset="2"/>
              <a:buChar char="§"/>
            </a:pPr>
            <a:r>
              <a:rPr lang="ar-KW" sz="2400" dirty="0" smtClean="0">
                <a:solidFill>
                  <a:schemeClr val="tx2"/>
                </a:solidFill>
              </a:rPr>
              <a:t>وكالة </a:t>
            </a:r>
            <a:r>
              <a:rPr lang="ar-KW" sz="2400" dirty="0">
                <a:solidFill>
                  <a:schemeClr val="tx2"/>
                </a:solidFill>
              </a:rPr>
              <a:t>تصنيف ائتماني</a:t>
            </a:r>
            <a:r>
              <a:rPr lang="ar-KW" sz="2400" dirty="0" smtClean="0">
                <a:solidFill>
                  <a:schemeClr val="tx2"/>
                </a:solidFill>
              </a:rPr>
              <a:t>.</a:t>
            </a:r>
          </a:p>
          <a:p>
            <a:pPr lvl="0" algn="just" rtl="1" fontAlgn="base">
              <a:spcAft>
                <a:spcPct val="0"/>
              </a:spcAft>
              <a:buFont typeface="Wingdings" pitchFamily="2" charset="2"/>
              <a:buChar char="§"/>
            </a:pPr>
            <a:r>
              <a:rPr lang="ar-KW" sz="2400" dirty="0" smtClean="0">
                <a:solidFill>
                  <a:schemeClr val="tx2"/>
                </a:solidFill>
              </a:rPr>
              <a:t>أي </a:t>
            </a:r>
            <a:r>
              <a:rPr lang="ar-KW" sz="2400" dirty="0">
                <a:solidFill>
                  <a:schemeClr val="tx2"/>
                </a:solidFill>
              </a:rPr>
              <a:t>أنشطة أخرى تقرر الهيئة </a:t>
            </a:r>
            <a:r>
              <a:rPr lang="ar-KW" sz="2400" dirty="0" smtClean="0">
                <a:solidFill>
                  <a:schemeClr val="tx2"/>
                </a:solidFill>
              </a:rPr>
              <a:t>اعتبارها </a:t>
            </a:r>
            <a:r>
              <a:rPr lang="ar-KW" sz="2400" dirty="0">
                <a:solidFill>
                  <a:schemeClr val="tx2"/>
                </a:solidFill>
              </a:rPr>
              <a:t>أنشطة </a:t>
            </a:r>
            <a:r>
              <a:rPr lang="ar-KW" sz="2400" dirty="0" smtClean="0">
                <a:solidFill>
                  <a:schemeClr val="tx2"/>
                </a:solidFill>
              </a:rPr>
              <a:t>أوراق مالية</a:t>
            </a:r>
            <a:r>
              <a:rPr lang="ar-KW" sz="2400" dirty="0">
                <a:solidFill>
                  <a:schemeClr val="tx2"/>
                </a:solidFill>
              </a:rPr>
              <a:t>.</a:t>
            </a:r>
            <a:endParaRPr lang="en-US"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8DDEC8EC-0F4B-4CDB-8AC0-556EC31B66C3}" type="slidenum">
              <a:rPr lang="en-GB" smtClean="0"/>
              <a:t>4</a:t>
            </a:fld>
            <a:endParaRPr lang="en-GB"/>
          </a:p>
        </p:txBody>
      </p:sp>
    </p:spTree>
    <p:extLst>
      <p:ext uri="{BB962C8B-B14F-4D97-AF65-F5344CB8AC3E}">
        <p14:creationId xmlns:p14="http://schemas.microsoft.com/office/powerpoint/2010/main" val="23504045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r" rtl="1">
              <a:buNone/>
            </a:pPr>
            <a:r>
              <a:rPr lang="ar-KW" dirty="0">
                <a:solidFill>
                  <a:schemeClr val="tx2"/>
                </a:solidFill>
              </a:rPr>
              <a:t> </a:t>
            </a:r>
            <a:r>
              <a:rPr lang="ar-KW" b="1" u="sng" dirty="0">
                <a:solidFill>
                  <a:schemeClr val="tx2"/>
                </a:solidFill>
                <a:effectLst>
                  <a:outerShdw blurRad="38100" dist="38100" dir="2700000" algn="tl">
                    <a:srgbClr val="000000">
                      <a:alpha val="43137"/>
                    </a:srgbClr>
                  </a:outerShdw>
                </a:effectLst>
              </a:rPr>
              <a:t>مراحل طلب </a:t>
            </a:r>
            <a:r>
              <a:rPr lang="ar-KW" b="1" u="sng" dirty="0" smtClean="0">
                <a:solidFill>
                  <a:schemeClr val="tx2"/>
                </a:solidFill>
                <a:effectLst>
                  <a:outerShdw blurRad="38100" dist="38100" dir="2700000" algn="tl">
                    <a:srgbClr val="000000">
                      <a:alpha val="43137"/>
                    </a:srgbClr>
                  </a:outerShdw>
                </a:effectLst>
              </a:rPr>
              <a:t>الإلغاء</a:t>
            </a:r>
          </a:p>
          <a:p>
            <a:pPr lvl="1" algn="r" rtl="1">
              <a:buFont typeface="Wingdings" pitchFamily="2" charset="2"/>
              <a:buChar char="§"/>
            </a:pPr>
            <a:endParaRPr lang="en-US" dirty="0" smtClean="0">
              <a:solidFill>
                <a:schemeClr val="tx2"/>
              </a:solidFill>
            </a:endParaRPr>
          </a:p>
          <a:p>
            <a:pPr lvl="1" algn="r" rtl="1">
              <a:buFont typeface="Wingdings" pitchFamily="2" charset="2"/>
              <a:buChar char="v"/>
            </a:pPr>
            <a:r>
              <a:rPr lang="ar-KW" dirty="0" smtClean="0">
                <a:solidFill>
                  <a:schemeClr val="tx2"/>
                </a:solidFill>
              </a:rPr>
              <a:t> المرحلة الأولى: الموافقة المبدئية.</a:t>
            </a:r>
          </a:p>
          <a:p>
            <a:pPr lvl="1" algn="r" rtl="1">
              <a:buFont typeface="Wingdings" pitchFamily="2" charset="2"/>
              <a:buChar char="§"/>
            </a:pPr>
            <a:endParaRPr lang="en-US" dirty="0" smtClean="0">
              <a:solidFill>
                <a:schemeClr val="tx2"/>
              </a:solidFill>
            </a:endParaRPr>
          </a:p>
          <a:p>
            <a:pPr lvl="1" algn="r" rtl="1">
              <a:buFont typeface="Wingdings" pitchFamily="2" charset="2"/>
              <a:buChar char="v"/>
            </a:pPr>
            <a:r>
              <a:rPr lang="ar-KW" dirty="0" smtClean="0">
                <a:solidFill>
                  <a:schemeClr val="tx2"/>
                </a:solidFill>
              </a:rPr>
              <a:t> المرحلة الثانية: الموافقة النهائية لإلغاء الترخيص </a:t>
            </a:r>
            <a:r>
              <a:rPr lang="ar-KW" dirty="0">
                <a:solidFill>
                  <a:schemeClr val="tx2"/>
                </a:solidFill>
              </a:rPr>
              <a:t>لكافة أنشطة الأوراق المالية </a:t>
            </a:r>
            <a:r>
              <a:rPr lang="ar-KW" dirty="0" smtClean="0">
                <a:solidFill>
                  <a:schemeClr val="tx2"/>
                </a:solidFill>
              </a:rPr>
              <a:t>والشطب من سجل الهيئة.</a:t>
            </a: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a:solidFill>
                  <a:schemeClr val="tx2"/>
                </a:solidFill>
                <a:effectLst>
                  <a:outerShdw blurRad="38100" dist="38100" dir="2700000" algn="tl">
                    <a:srgbClr val="000000">
                      <a:alpha val="43137"/>
                    </a:srgbClr>
                  </a:outerShdw>
                </a:effectLst>
                <a:latin typeface="Sakkal Majalla" pitchFamily="2" charset="-78"/>
                <a:cs typeface="+mn-cs"/>
              </a:rPr>
              <a:t>1</a:t>
            </a: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إلغاء </a:t>
            </a:r>
            <a:r>
              <a:rPr lang="ar-KW" sz="2600" b="1" dirty="0">
                <a:solidFill>
                  <a:schemeClr val="tx2"/>
                </a:solidFill>
                <a:effectLst>
                  <a:outerShdw blurRad="38100" dist="38100" dir="2700000" algn="tl">
                    <a:srgbClr val="000000">
                      <a:alpha val="43137"/>
                    </a:srgbClr>
                  </a:outerShdw>
                </a:effectLst>
                <a:latin typeface="Calibri" pitchFamily="34" charset="0"/>
                <a:cs typeface="+mn-cs"/>
              </a:rPr>
              <a:t>الترخيص لكافة أنشطة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الأوراق </a:t>
            </a:r>
            <a:r>
              <a:rPr lang="ar-KW" sz="2600" b="1" dirty="0">
                <a:solidFill>
                  <a:schemeClr val="tx2"/>
                </a:solidFill>
                <a:effectLst>
                  <a:outerShdw blurRad="38100" dist="38100" dir="2700000" algn="tl">
                    <a:srgbClr val="000000">
                      <a:alpha val="43137"/>
                    </a:srgbClr>
                  </a:outerShdw>
                </a:effectLst>
                <a:latin typeface="Calibri" pitchFamily="34" charset="0"/>
                <a:cs typeface="+mn-cs"/>
              </a:rPr>
              <a:t>المالية </a:t>
            </a:r>
            <a:br>
              <a:rPr lang="ar-KW" sz="2600" b="1" dirty="0">
                <a:solidFill>
                  <a:schemeClr val="tx2"/>
                </a:solidFill>
                <a:effectLst>
                  <a:outerShdw blurRad="38100" dist="38100" dir="2700000" algn="tl">
                    <a:srgbClr val="000000">
                      <a:alpha val="43137"/>
                    </a:srgbClr>
                  </a:outerShdw>
                </a:effectLst>
                <a:latin typeface="Calibri" pitchFamily="34" charset="0"/>
                <a:cs typeface="+mn-cs"/>
              </a:rPr>
            </a:br>
            <a:r>
              <a:rPr lang="ar-KW" sz="2600" b="1" dirty="0">
                <a:effectLst>
                  <a:outerShdw blurRad="38100" dist="38100" dir="2700000" algn="tl">
                    <a:srgbClr val="000000">
                      <a:alpha val="43137"/>
                    </a:srgbClr>
                  </a:outerShdw>
                </a:effectLst>
                <a:cs typeface="+mn-cs"/>
              </a:rPr>
              <a:t/>
            </a:r>
            <a:br>
              <a:rPr lang="ar-KW" sz="2600" b="1" dirty="0">
                <a:effectLst>
                  <a:outerShdw blurRad="38100" dist="38100" dir="2700000" algn="tl">
                    <a:srgbClr val="000000">
                      <a:alpha val="43137"/>
                    </a:srgbClr>
                  </a:outerShdw>
                </a:effectLst>
                <a:cs typeface="+mn-cs"/>
              </a:rPr>
            </a:br>
            <a:endParaRPr lang="en-US" sz="26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5</a:t>
            </a:fld>
            <a:endParaRPr lang="en-GB"/>
          </a:p>
        </p:txBody>
      </p:sp>
    </p:spTree>
    <p:extLst>
      <p:ext uri="{BB962C8B-B14F-4D97-AF65-F5344CB8AC3E}">
        <p14:creationId xmlns:p14="http://schemas.microsoft.com/office/powerpoint/2010/main" val="28531735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92500" lnSpcReduction="20000"/>
          </a:bodyPr>
          <a:lstStyle/>
          <a:p>
            <a:pPr marL="0" indent="0" algn="r" rtl="1">
              <a:buNone/>
            </a:pPr>
            <a:r>
              <a:rPr lang="ar-KW" b="1" u="sng" dirty="0" smtClean="0">
                <a:solidFill>
                  <a:schemeClr val="tx2"/>
                </a:solidFill>
                <a:effectLst>
                  <a:outerShdw blurRad="38100" dist="38100" dir="2700000" algn="tl">
                    <a:srgbClr val="000000">
                      <a:alpha val="43137"/>
                    </a:srgbClr>
                  </a:outerShdw>
                </a:effectLst>
                <a:latin typeface="Calibri" pitchFamily="34" charset="0"/>
              </a:rPr>
              <a:t>المرحلة الأولى: الموافقة المبدئية</a:t>
            </a:r>
          </a:p>
          <a:p>
            <a:pPr marL="0" indent="0" algn="r" rtl="1">
              <a:buNone/>
            </a:pPr>
            <a:endParaRPr lang="ar-KW" b="1" u="sng" dirty="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dirty="0" smtClean="0">
                <a:solidFill>
                  <a:schemeClr val="tx2"/>
                </a:solidFill>
                <a:latin typeface="Calibri" pitchFamily="34" charset="0"/>
              </a:rPr>
              <a:t> التقدم </a:t>
            </a:r>
            <a:r>
              <a:rPr lang="ar-KW" dirty="0">
                <a:solidFill>
                  <a:schemeClr val="tx2"/>
                </a:solidFill>
                <a:latin typeface="Calibri" pitchFamily="34" charset="0"/>
              </a:rPr>
              <a:t>للهيئة بكتاب طلب </a:t>
            </a:r>
            <a:r>
              <a:rPr lang="ar-KW" dirty="0" smtClean="0">
                <a:solidFill>
                  <a:schemeClr val="tx2"/>
                </a:solidFill>
                <a:latin typeface="Calibri" pitchFamily="34" charset="0"/>
              </a:rPr>
              <a:t>الموافقة على إلغاء الترخيص لكافة أنشطة الأوراق المالية مع المرفقات التالية:</a:t>
            </a:r>
          </a:p>
          <a:p>
            <a:pPr marL="914400" lvl="1" indent="-514350" algn="just" rtl="1">
              <a:buFont typeface="Wingdings" pitchFamily="2" charset="2"/>
              <a:buChar char="§"/>
            </a:pPr>
            <a:endParaRPr lang="ar-KW" sz="1400" dirty="0" smtClean="0">
              <a:solidFill>
                <a:schemeClr val="tx2"/>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أسباب ومبررات طلب إلغاء الترخيص لكافة أنشطة الأوراق المالية.</a:t>
            </a:r>
          </a:p>
          <a:p>
            <a:pPr marL="914400" lvl="1" indent="-514350" algn="just" rtl="1">
              <a:buFont typeface="Wingdings" pitchFamily="2" charset="2"/>
              <a:buChar char="§"/>
            </a:pPr>
            <a:r>
              <a:rPr lang="ar-KW" dirty="0" smtClean="0">
                <a:solidFill>
                  <a:schemeClr val="tx2"/>
                </a:solidFill>
                <a:latin typeface="Calibri" pitchFamily="34" charset="0"/>
              </a:rPr>
              <a:t>محضر اجتماع مجلس الإدارة الذي يشمل الموافقة على إلغاء الترخيص.</a:t>
            </a:r>
          </a:p>
          <a:p>
            <a:pPr marL="914400" lvl="1" indent="-514350" algn="just" rtl="1">
              <a:buFont typeface="Wingdings" pitchFamily="2" charset="2"/>
              <a:buChar char="§"/>
            </a:pPr>
            <a:r>
              <a:rPr lang="ar-KW" dirty="0" smtClean="0">
                <a:solidFill>
                  <a:schemeClr val="tx2"/>
                </a:solidFill>
                <a:latin typeface="Calibri" pitchFamily="34" charset="0"/>
              </a:rPr>
              <a:t>مسودة جدول أعمال اجتماع الجمعية العامة غير العادية المتضمنة التعديلات المقترحة على عقد التأسيس والنظام الأساسي. </a:t>
            </a:r>
            <a:endParaRPr lang="ar-KW" dirty="0" smtClean="0">
              <a:solidFill>
                <a:srgbClr val="FF0000"/>
              </a:solidFill>
              <a:latin typeface="Calibri" pitchFamily="34" charset="0"/>
            </a:endParaRPr>
          </a:p>
          <a:p>
            <a:pPr marL="914400" lvl="1" indent="-514350" algn="just" rtl="1">
              <a:buFont typeface="Wingdings" pitchFamily="2" charset="2"/>
              <a:buChar char="§"/>
            </a:pPr>
            <a:r>
              <a:rPr lang="ar-KW" dirty="0" smtClean="0">
                <a:solidFill>
                  <a:schemeClr val="tx2"/>
                </a:solidFill>
                <a:latin typeface="Calibri" pitchFamily="34" charset="0"/>
              </a:rPr>
              <a:t>شهادة من مراقب حسابات خارجي (مسجل لدى الهيئة) تفيد بعدم مزاولة أي من أنشطة الأوراق المالية.</a:t>
            </a: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1-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إلغاء الترخيص لكافة أنشطة الأوراق المالية </a:t>
            </a:r>
            <a:b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br>
            <a:r>
              <a:rPr lang="ar-KW" sz="2600" b="1" dirty="0" smtClean="0">
                <a:effectLst>
                  <a:outerShdw blurRad="38100" dist="38100" dir="2700000" algn="tl">
                    <a:srgbClr val="000000">
                      <a:alpha val="43137"/>
                    </a:srgbClr>
                  </a:outerShdw>
                </a:effectLst>
                <a:cs typeface="+mn-cs"/>
              </a:rPr>
              <a:t/>
            </a:r>
            <a:br>
              <a:rPr lang="ar-KW" sz="2600" b="1" dirty="0" smtClean="0">
                <a:effectLst>
                  <a:outerShdw blurRad="38100" dist="38100" dir="2700000" algn="tl">
                    <a:srgbClr val="000000">
                      <a:alpha val="43137"/>
                    </a:srgbClr>
                  </a:outerShdw>
                </a:effectLst>
                <a:cs typeface="+mn-cs"/>
              </a:rPr>
            </a:br>
            <a:endParaRPr lang="en-US" sz="26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6</a:t>
            </a:fld>
            <a:endParaRPr lang="en-GB"/>
          </a:p>
        </p:txBody>
      </p:sp>
    </p:spTree>
    <p:extLst>
      <p:ext uri="{BB962C8B-B14F-4D97-AF65-F5344CB8AC3E}">
        <p14:creationId xmlns:p14="http://schemas.microsoft.com/office/powerpoint/2010/main" val="16245786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92500" lnSpcReduction="10000"/>
          </a:bodyPr>
          <a:lstStyle/>
          <a:p>
            <a:pPr algn="just" rtl="1">
              <a:buFont typeface="Wingdings" pitchFamily="2" charset="2"/>
              <a:buChar char="v"/>
            </a:pPr>
            <a:r>
              <a:rPr lang="ar-KW" dirty="0" smtClean="0">
                <a:solidFill>
                  <a:schemeClr val="tx2"/>
                </a:solidFill>
                <a:latin typeface="Calibri" pitchFamily="34" charset="0"/>
              </a:rPr>
              <a:t> </a:t>
            </a:r>
            <a:r>
              <a:rPr lang="ar-KW" sz="2800" dirty="0" smtClean="0">
                <a:solidFill>
                  <a:schemeClr val="tx2"/>
                </a:solidFill>
                <a:latin typeface="Calibri" pitchFamily="34" charset="0"/>
              </a:rPr>
              <a:t>يتم </a:t>
            </a:r>
            <a:r>
              <a:rPr lang="ar-KW" sz="2800" dirty="0">
                <a:solidFill>
                  <a:schemeClr val="tx2"/>
                </a:solidFill>
                <a:latin typeface="Calibri" pitchFamily="34" charset="0"/>
              </a:rPr>
              <a:t>دراسة الطلب من قبل إدارة التراخيص والتسجيل والتأكد من استيفاء كافة الشروط. وفي حال ما إذا كان مقدم الطلب يخضع لرقابة مزدوجة من قبل هيئة أسواق المال وبنك الكويت المركزي، يتم أخذ موافقة بنك الكويت المركزي على الطلب. </a:t>
            </a:r>
          </a:p>
          <a:p>
            <a:pPr marL="0" indent="0" algn="just" rtl="1">
              <a:buNone/>
            </a:pPr>
            <a:endParaRPr lang="ar-KW" sz="1400" dirty="0" smtClean="0">
              <a:solidFill>
                <a:schemeClr val="tx2"/>
              </a:solidFill>
              <a:latin typeface="Calibri" pitchFamily="34" charset="0"/>
            </a:endParaRPr>
          </a:p>
          <a:p>
            <a:pPr algn="just" rtl="1">
              <a:buFont typeface="Wingdings" pitchFamily="2" charset="2"/>
              <a:buChar char="v"/>
            </a:pPr>
            <a:r>
              <a:rPr lang="ar-KW" sz="2800" dirty="0" smtClean="0">
                <a:solidFill>
                  <a:schemeClr val="tx2"/>
                </a:solidFill>
                <a:latin typeface="Calibri" pitchFamily="34" charset="0"/>
              </a:rPr>
              <a:t> يتم مراسلة مقدم الطلب بالموافقة المبدئية على إلغاء الترخيص أو رفضه أو تأجيل تاريخه أو طلب اتخاذ تدابير أخرى.</a:t>
            </a:r>
          </a:p>
          <a:p>
            <a:pPr algn="just" rtl="1">
              <a:buFont typeface="Wingdings" pitchFamily="2" charset="2"/>
              <a:buChar char="v"/>
            </a:pPr>
            <a:endParaRPr lang="ar-KW" sz="1400" dirty="0" smtClean="0">
              <a:solidFill>
                <a:schemeClr val="tx2"/>
              </a:solidFill>
              <a:latin typeface="Calibri" pitchFamily="34" charset="0"/>
            </a:endParaRPr>
          </a:p>
          <a:p>
            <a:pPr algn="just" rtl="1">
              <a:buFont typeface="Wingdings" pitchFamily="2" charset="2"/>
              <a:buChar char="v"/>
            </a:pPr>
            <a:r>
              <a:rPr lang="ar-KW" sz="2800" dirty="0" smtClean="0">
                <a:solidFill>
                  <a:schemeClr val="tx2"/>
                </a:solidFill>
                <a:latin typeface="Calibri" pitchFamily="34" charset="0"/>
              </a:rPr>
              <a:t> في حال الموافقة المبدئية على طلب إلغاء الترخيص، يتم تزويد الهيئة بجدول أعمال </a:t>
            </a:r>
            <a:r>
              <a:rPr lang="ar-KW" sz="2800" dirty="0">
                <a:solidFill>
                  <a:schemeClr val="tx2"/>
                </a:solidFill>
                <a:latin typeface="Calibri" pitchFamily="34" charset="0"/>
              </a:rPr>
              <a:t>اجتماع الجمعية العامة غير العادية النهائي </a:t>
            </a:r>
            <a:r>
              <a:rPr lang="ar-KW" sz="2800" dirty="0" smtClean="0">
                <a:solidFill>
                  <a:schemeClr val="tx2"/>
                </a:solidFill>
                <a:latin typeface="Calibri" pitchFamily="34" charset="0"/>
              </a:rPr>
              <a:t>والمتضمن </a:t>
            </a:r>
            <a:r>
              <a:rPr lang="ar-KW" sz="2800" dirty="0">
                <a:solidFill>
                  <a:schemeClr val="tx2"/>
                </a:solidFill>
                <a:latin typeface="Calibri" pitchFamily="34" charset="0"/>
              </a:rPr>
              <a:t>التعديلات المقترحة على عقد التأسيس والنظام </a:t>
            </a:r>
            <a:r>
              <a:rPr lang="ar-KW" sz="2800" dirty="0" smtClean="0">
                <a:solidFill>
                  <a:schemeClr val="tx2"/>
                </a:solidFill>
                <a:latin typeface="Calibri" pitchFamily="34" charset="0"/>
              </a:rPr>
              <a:t>الأساسي، وذلك لاعتماده من الهيئة قبل التوجه لتحديد موعد انعقاد اجتماع الجمعية العامة من قبل وزارة التجارة والصناعة.</a:t>
            </a:r>
          </a:p>
          <a:p>
            <a:pPr marL="0" indent="0" algn="just" rtl="1">
              <a:buNone/>
            </a:pPr>
            <a:endParaRPr lang="ar-KW" sz="2800" dirty="0">
              <a:solidFill>
                <a:schemeClr val="tx2"/>
              </a:solidFill>
              <a:latin typeface="Calibri" pitchFamily="34" charset="0"/>
            </a:endParaRPr>
          </a:p>
          <a:p>
            <a:pPr marL="400050" lvl="1" indent="0" algn="just"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600" b="1" dirty="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1-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إلغاء الترخيص لكافة أنشطة الأوراق المالية </a:t>
            </a:r>
            <a:b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br>
            <a:r>
              <a:rPr lang="ar-KW" sz="2600" b="1" dirty="0" smtClean="0">
                <a:effectLst>
                  <a:outerShdw blurRad="38100" dist="38100" dir="2700000" algn="tl">
                    <a:srgbClr val="000000">
                      <a:alpha val="43137"/>
                    </a:srgbClr>
                  </a:outerShdw>
                </a:effectLst>
                <a:cs typeface="+mn-cs"/>
              </a:rPr>
              <a:t/>
            </a:r>
            <a:br>
              <a:rPr lang="ar-KW" sz="2600" b="1" dirty="0" smtClean="0">
                <a:effectLst>
                  <a:outerShdw blurRad="38100" dist="38100" dir="2700000" algn="tl">
                    <a:srgbClr val="000000">
                      <a:alpha val="43137"/>
                    </a:srgbClr>
                  </a:outerShdw>
                </a:effectLst>
                <a:cs typeface="+mn-cs"/>
              </a:rPr>
            </a:br>
            <a:endParaRPr lang="en-US" sz="26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7</a:t>
            </a:fld>
            <a:endParaRPr lang="en-GB"/>
          </a:p>
        </p:txBody>
      </p:sp>
    </p:spTree>
    <p:extLst>
      <p:ext uri="{BB962C8B-B14F-4D97-AF65-F5344CB8AC3E}">
        <p14:creationId xmlns:p14="http://schemas.microsoft.com/office/powerpoint/2010/main" val="100058324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29600" cy="4713388"/>
          </a:xfrm>
        </p:spPr>
        <p:txBody>
          <a:bodyPr>
            <a:normAutofit fontScale="70000" lnSpcReduction="20000"/>
          </a:bodyPr>
          <a:lstStyle/>
          <a:p>
            <a:pPr marL="0" indent="0" algn="r" rtl="1">
              <a:buNone/>
            </a:pPr>
            <a:r>
              <a:rPr lang="ar-KW" b="1" u="sng" dirty="0" smtClean="0">
                <a:solidFill>
                  <a:schemeClr val="tx2"/>
                </a:solidFill>
                <a:effectLst>
                  <a:outerShdw blurRad="38100" dist="38100" dir="2700000" algn="tl">
                    <a:srgbClr val="000000">
                      <a:alpha val="43137"/>
                    </a:srgbClr>
                  </a:outerShdw>
                </a:effectLst>
                <a:latin typeface="Calibri" pitchFamily="34" charset="0"/>
              </a:rPr>
              <a:t>المرحلة الثانية: </a:t>
            </a:r>
            <a:r>
              <a:rPr lang="ar-KW" b="1" u="sng" dirty="0">
                <a:solidFill>
                  <a:schemeClr val="tx2"/>
                </a:solidFill>
                <a:effectLst>
                  <a:outerShdw blurRad="38100" dist="38100" dir="2700000" algn="tl">
                    <a:srgbClr val="000000">
                      <a:alpha val="43137"/>
                    </a:srgbClr>
                  </a:outerShdw>
                </a:effectLst>
              </a:rPr>
              <a:t>الموافقة النهائية </a:t>
            </a:r>
            <a:r>
              <a:rPr lang="ar-KW" b="1" u="sng" dirty="0" smtClean="0">
                <a:solidFill>
                  <a:schemeClr val="tx2"/>
                </a:solidFill>
                <a:effectLst>
                  <a:outerShdw blurRad="38100" dist="38100" dir="2700000" algn="tl">
                    <a:srgbClr val="000000">
                      <a:alpha val="43137"/>
                    </a:srgbClr>
                  </a:outerShdw>
                </a:effectLst>
              </a:rPr>
              <a:t>لإلغاء الترخيص لكافة أنشطة الأوراق المالية والشطب </a:t>
            </a:r>
            <a:r>
              <a:rPr lang="ar-KW" b="1" u="sng" dirty="0">
                <a:solidFill>
                  <a:schemeClr val="tx2"/>
                </a:solidFill>
                <a:effectLst>
                  <a:outerShdw blurRad="38100" dist="38100" dir="2700000" algn="tl">
                    <a:srgbClr val="000000">
                      <a:alpha val="43137"/>
                    </a:srgbClr>
                  </a:outerShdw>
                </a:effectLst>
              </a:rPr>
              <a:t>من سجل </a:t>
            </a:r>
            <a:r>
              <a:rPr lang="ar-KW" b="1" u="sng" dirty="0" smtClean="0">
                <a:solidFill>
                  <a:schemeClr val="tx2"/>
                </a:solidFill>
                <a:effectLst>
                  <a:outerShdw blurRad="38100" dist="38100" dir="2700000" algn="tl">
                    <a:srgbClr val="000000">
                      <a:alpha val="43137"/>
                    </a:srgbClr>
                  </a:outerShdw>
                </a:effectLst>
              </a:rPr>
              <a:t>الهيئة</a:t>
            </a:r>
          </a:p>
          <a:p>
            <a:pPr marL="0" indent="0" algn="r" rtl="1">
              <a:buNone/>
            </a:pPr>
            <a:endParaRPr lang="ar-KW" sz="1700" b="1" u="sng" dirty="0" smtClean="0">
              <a:solidFill>
                <a:schemeClr val="tx2"/>
              </a:solidFill>
              <a:effectLst>
                <a:outerShdw blurRad="38100" dist="38100" dir="2700000" algn="tl">
                  <a:srgbClr val="000000">
                    <a:alpha val="43137"/>
                  </a:srgbClr>
                </a:outerShdw>
              </a:effectLst>
              <a:latin typeface="Calibri" pitchFamily="34" charset="0"/>
            </a:endParaRPr>
          </a:p>
          <a:p>
            <a:pPr algn="just" rtl="1">
              <a:buFont typeface="Wingdings" pitchFamily="2" charset="2"/>
              <a:buChar char="v"/>
            </a:pPr>
            <a:r>
              <a:rPr lang="ar-KW" dirty="0">
                <a:solidFill>
                  <a:schemeClr val="tx2"/>
                </a:solidFill>
                <a:latin typeface="Calibri" pitchFamily="34" charset="0"/>
              </a:rPr>
              <a:t> </a:t>
            </a:r>
            <a:r>
              <a:rPr lang="ar-KW" dirty="0" smtClean="0">
                <a:solidFill>
                  <a:schemeClr val="tx2"/>
                </a:solidFill>
                <a:latin typeface="Calibri" pitchFamily="34" charset="0"/>
              </a:rPr>
              <a:t>بعد انعقاد </a:t>
            </a:r>
            <a:r>
              <a:rPr lang="ar-KW" dirty="0">
                <a:solidFill>
                  <a:schemeClr val="tx2"/>
                </a:solidFill>
                <a:latin typeface="Calibri" pitchFamily="34" charset="0"/>
              </a:rPr>
              <a:t>اجتماع الجمعية العامة غير </a:t>
            </a:r>
            <a:r>
              <a:rPr lang="ar-KW" dirty="0" smtClean="0">
                <a:solidFill>
                  <a:schemeClr val="tx2"/>
                </a:solidFill>
                <a:latin typeface="Calibri" pitchFamily="34" charset="0"/>
              </a:rPr>
              <a:t>العادية، يتم تزويد الهيئة بالتالي:</a:t>
            </a:r>
          </a:p>
          <a:p>
            <a:pPr marL="0" indent="0" algn="just" rtl="1">
              <a:buNone/>
            </a:pPr>
            <a:endParaRPr lang="ar-KW" sz="1400" dirty="0" smtClean="0">
              <a:solidFill>
                <a:schemeClr val="tx2"/>
              </a:solidFill>
              <a:latin typeface="Calibri" pitchFamily="34" charset="0"/>
            </a:endParaRPr>
          </a:p>
          <a:p>
            <a:pPr lvl="1" algn="just" rtl="1">
              <a:buFont typeface="Wingdings" pitchFamily="2" charset="2"/>
              <a:buChar char="§"/>
            </a:pPr>
            <a:r>
              <a:rPr lang="ar-KW" dirty="0" smtClean="0">
                <a:solidFill>
                  <a:schemeClr val="tx2"/>
                </a:solidFill>
                <a:latin typeface="Calibri" pitchFamily="34" charset="0"/>
              </a:rPr>
              <a:t>محضر اجتماع </a:t>
            </a:r>
            <a:r>
              <a:rPr lang="ar-KW" dirty="0">
                <a:solidFill>
                  <a:schemeClr val="tx2"/>
                </a:solidFill>
                <a:latin typeface="Calibri" pitchFamily="34" charset="0"/>
              </a:rPr>
              <a:t>الجمعية العامة غير </a:t>
            </a:r>
            <a:r>
              <a:rPr lang="ar-KW" dirty="0" smtClean="0">
                <a:solidFill>
                  <a:schemeClr val="tx2"/>
                </a:solidFill>
                <a:latin typeface="Calibri" pitchFamily="34" charset="0"/>
              </a:rPr>
              <a:t>العادية المصدق من وزارة التجارة والصناعة.</a:t>
            </a:r>
          </a:p>
          <a:p>
            <a:pPr lvl="1" algn="just" rtl="1">
              <a:buFont typeface="Wingdings" pitchFamily="2" charset="2"/>
              <a:buChar char="§"/>
            </a:pPr>
            <a:r>
              <a:rPr lang="ar-KW" dirty="0" smtClean="0">
                <a:solidFill>
                  <a:schemeClr val="tx2"/>
                </a:solidFill>
                <a:latin typeface="Calibri" pitchFamily="34" charset="0"/>
              </a:rPr>
              <a:t>تأشيرة السجل التجاري لدى وزارة التجارة والصناعة المتضمنة التعديلات التي تمت على عقد التأسيس والنظام الأساسي.   </a:t>
            </a:r>
            <a:endParaRPr lang="ar-KW" dirty="0">
              <a:solidFill>
                <a:schemeClr val="tx2"/>
              </a:solidFill>
              <a:latin typeface="Calibri" pitchFamily="34" charset="0"/>
            </a:endParaRPr>
          </a:p>
          <a:p>
            <a:pPr marL="0" indent="0" algn="just" rtl="1">
              <a:buNone/>
            </a:pPr>
            <a:endParaRPr lang="ar-KW" sz="1700" dirty="0">
              <a:solidFill>
                <a:schemeClr val="tx2"/>
              </a:solidFill>
              <a:latin typeface="Calibri" pitchFamily="34" charset="0"/>
            </a:endParaRPr>
          </a:p>
          <a:p>
            <a:pPr algn="just" rtl="1">
              <a:buFont typeface="Wingdings" pitchFamily="2" charset="2"/>
              <a:buChar char="v"/>
            </a:pPr>
            <a:r>
              <a:rPr lang="ar-KW" dirty="0" smtClean="0">
                <a:solidFill>
                  <a:schemeClr val="tx2"/>
                </a:solidFill>
                <a:latin typeface="Calibri" pitchFamily="34" charset="0"/>
              </a:rPr>
              <a:t> يتم إصدار قرار الهيئة الخاص بــ </a:t>
            </a:r>
            <a:r>
              <a:rPr lang="ar-KW" dirty="0" smtClean="0">
                <a:solidFill>
                  <a:schemeClr val="tx2"/>
                </a:solidFill>
              </a:rPr>
              <a:t>"</a:t>
            </a:r>
            <a:r>
              <a:rPr lang="ar-KW" dirty="0" smtClean="0">
                <a:solidFill>
                  <a:schemeClr val="tx2"/>
                </a:solidFill>
                <a:latin typeface="Calibri" pitchFamily="34" charset="0"/>
              </a:rPr>
              <a:t>إلغاء الترخيص لأنشطة الأوراق المالية وشطب الشخص المرخص له لدى الهيئة</a:t>
            </a:r>
            <a:r>
              <a:rPr lang="ar-KW" dirty="0" smtClean="0">
                <a:solidFill>
                  <a:schemeClr val="tx2"/>
                </a:solidFill>
              </a:rPr>
              <a:t>" ويتم نشره في </a:t>
            </a:r>
            <a:r>
              <a:rPr lang="ar-KW" dirty="0">
                <a:solidFill>
                  <a:schemeClr val="tx2"/>
                </a:solidFill>
              </a:rPr>
              <a:t>الجريدة الرسمية «الكويت اليوم». </a:t>
            </a:r>
            <a:r>
              <a:rPr lang="ar-KW" dirty="0" smtClean="0">
                <a:solidFill>
                  <a:schemeClr val="tx2"/>
                </a:solidFill>
              </a:rPr>
              <a:t> </a:t>
            </a:r>
          </a:p>
          <a:p>
            <a:pPr marL="0" indent="0" algn="just" rtl="1">
              <a:buNone/>
            </a:pPr>
            <a:endParaRPr lang="ar-KW" sz="2300" dirty="0" smtClean="0">
              <a:solidFill>
                <a:schemeClr val="tx2"/>
              </a:solidFill>
            </a:endParaRPr>
          </a:p>
          <a:p>
            <a:pPr algn="just" rtl="1">
              <a:buFont typeface="Wingdings" pitchFamily="2" charset="2"/>
              <a:buChar char="v"/>
            </a:pPr>
            <a:r>
              <a:rPr lang="ar-KW" dirty="0" smtClean="0">
                <a:solidFill>
                  <a:schemeClr val="tx2"/>
                </a:solidFill>
                <a:latin typeface="Calibri" pitchFamily="34" charset="0"/>
              </a:rPr>
              <a:t> يتم </a:t>
            </a:r>
            <a:r>
              <a:rPr lang="ar-KW" dirty="0">
                <a:solidFill>
                  <a:schemeClr val="tx2"/>
                </a:solidFill>
                <a:latin typeface="Calibri" pitchFamily="34" charset="0"/>
              </a:rPr>
              <a:t>مراسلة مقدم الطلب </a:t>
            </a:r>
            <a:r>
              <a:rPr lang="ar-KW" dirty="0" smtClean="0">
                <a:solidFill>
                  <a:schemeClr val="tx2"/>
                </a:solidFill>
                <a:latin typeface="Calibri" pitchFamily="34" charset="0"/>
              </a:rPr>
              <a:t>بما يفيد إلغاء </a:t>
            </a:r>
            <a:r>
              <a:rPr lang="ar-KW" dirty="0">
                <a:solidFill>
                  <a:schemeClr val="tx2"/>
                </a:solidFill>
                <a:latin typeface="Calibri" pitchFamily="34" charset="0"/>
              </a:rPr>
              <a:t>الترخيص </a:t>
            </a:r>
            <a:r>
              <a:rPr lang="ar-KW" dirty="0" smtClean="0">
                <a:solidFill>
                  <a:schemeClr val="tx2"/>
                </a:solidFill>
                <a:latin typeface="Calibri" pitchFamily="34" charset="0"/>
              </a:rPr>
              <a:t>وشطبه لدى سجل الهيئة.</a:t>
            </a:r>
            <a:endParaRPr lang="ar-KW" dirty="0">
              <a:solidFill>
                <a:schemeClr val="tx2"/>
              </a:solidFill>
              <a:latin typeface="Calibri" pitchFamily="34" charset="0"/>
            </a:endParaRPr>
          </a:p>
          <a:p>
            <a:pPr lvl="1" algn="just" rtl="1">
              <a:buFont typeface="Wingdings" pitchFamily="2" charset="2"/>
              <a:buChar char="v"/>
            </a:pPr>
            <a:endParaRPr lang="ar-KW" dirty="0" smtClean="0">
              <a:solidFill>
                <a:schemeClr val="accent1">
                  <a:lumMod val="50000"/>
                </a:schemeClr>
              </a:solidFill>
            </a:endParaRPr>
          </a:p>
          <a:p>
            <a:pPr lvl="1" algn="just" rtl="1">
              <a:buFont typeface="Wingdings" pitchFamily="2" charset="2"/>
              <a:buChar char="v"/>
            </a:pPr>
            <a:endParaRPr lang="en-US" dirty="0">
              <a:solidFill>
                <a:schemeClr val="accent1">
                  <a:lumMod val="50000"/>
                </a:schemeClr>
              </a:solidFill>
            </a:endParaRPr>
          </a:p>
          <a:p>
            <a:pPr marL="0" indent="0" algn="just" rtl="1">
              <a:buNone/>
            </a:pPr>
            <a:r>
              <a:rPr lang="ar-KW" dirty="0" smtClean="0">
                <a:solidFill>
                  <a:schemeClr val="tx2"/>
                </a:solidFill>
                <a:latin typeface="Calibri" pitchFamily="34" charset="0"/>
              </a:rPr>
              <a:t>  </a:t>
            </a:r>
          </a:p>
          <a:p>
            <a:pPr algn="just" rtl="1">
              <a:buFont typeface="Wingdings" pitchFamily="2" charset="2"/>
              <a:buChar char="v"/>
            </a:pPr>
            <a:endParaRPr lang="ar-KW" sz="1600" dirty="0">
              <a:solidFill>
                <a:schemeClr val="tx2"/>
              </a:solidFill>
              <a:latin typeface="Calibri" pitchFamily="34" charset="0"/>
            </a:endParaRPr>
          </a:p>
          <a:p>
            <a:pPr algn="just" rtl="1">
              <a:buFont typeface="Wingdings" pitchFamily="2" charset="2"/>
              <a:buChar char="v"/>
            </a:pPr>
            <a:endParaRPr lang="ar-KW" sz="1400" dirty="0" smtClean="0">
              <a:solidFill>
                <a:schemeClr val="tx2"/>
              </a:solidFill>
              <a:latin typeface="Calibri" pitchFamily="34" charset="0"/>
            </a:endParaRPr>
          </a:p>
          <a:p>
            <a:pPr marL="400050" lvl="1" indent="0" algn="r" rtl="1">
              <a:buNone/>
            </a:pPr>
            <a:endParaRPr lang="ar-KW" sz="1300" dirty="0" smtClean="0">
              <a:solidFill>
                <a:schemeClr val="tx2"/>
              </a:solidFill>
              <a:latin typeface="Calibri" pitchFamily="34" charset="0"/>
            </a:endParaRPr>
          </a:p>
          <a:p>
            <a:pPr marL="0" indent="0" algn="r" rtl="1">
              <a:buNone/>
            </a:pPr>
            <a:endParaRPr lang="ar-KW" dirty="0"/>
          </a:p>
          <a:p>
            <a:pPr marL="457200" lvl="1" indent="0" algn="r" rtl="1">
              <a:buNone/>
            </a:pP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579296" cy="1143000"/>
          </a:xfrm>
        </p:spPr>
        <p:txBody>
          <a:bodyPr>
            <a:noAutofit/>
          </a:bodyPr>
          <a:lstStyle/>
          <a:p>
            <a:pPr lvl="0" algn="r" rtl="1" fontAlgn="base">
              <a:spcAft>
                <a:spcPct val="0"/>
              </a:spcAft>
            </a:pP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a:solidFill>
                  <a:schemeClr val="tx2"/>
                </a:solidFill>
                <a:effectLst>
                  <a:outerShdw blurRad="38100" dist="38100" dir="2700000" algn="tl">
                    <a:srgbClr val="000000">
                      <a:alpha val="43137"/>
                    </a:srgbClr>
                  </a:outerShdw>
                </a:effectLst>
                <a:latin typeface="Sakkal Majalla" pitchFamily="2" charset="-78"/>
                <a:cs typeface="+mn-cs"/>
              </a:rPr>
              <a:t/>
            </a:r>
            <a:br>
              <a:rPr lang="ar-KW" sz="2600" b="1" dirty="0">
                <a:solidFill>
                  <a:schemeClr val="tx2"/>
                </a:solidFill>
                <a:effectLst>
                  <a:outerShdw blurRad="38100" dist="38100" dir="2700000" algn="tl">
                    <a:srgbClr val="000000">
                      <a:alpha val="43137"/>
                    </a:srgbClr>
                  </a:outerShdw>
                </a:effectLst>
                <a:latin typeface="Sakkal Majalla" pitchFamily="2" charset="-78"/>
                <a:cs typeface="+mn-cs"/>
              </a:rPr>
            </a:br>
            <a:r>
              <a:rPr lang="ar-KW" sz="2600" b="1" dirty="0" smtClean="0">
                <a:solidFill>
                  <a:schemeClr val="tx2"/>
                </a:solidFill>
                <a:effectLst>
                  <a:outerShdw blurRad="38100" dist="38100" dir="2700000" algn="tl">
                    <a:srgbClr val="000000">
                      <a:alpha val="43137"/>
                    </a:srgbClr>
                  </a:outerShdw>
                </a:effectLst>
                <a:latin typeface="Sakkal Majalla" pitchFamily="2" charset="-78"/>
                <a:cs typeface="+mn-cs"/>
              </a:rPr>
              <a:t>1-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إلغاء </a:t>
            </a:r>
            <a:r>
              <a:rPr lang="ar-KW" sz="2600" b="1" dirty="0">
                <a:solidFill>
                  <a:schemeClr val="tx2"/>
                </a:solidFill>
                <a:effectLst>
                  <a:outerShdw blurRad="38100" dist="38100" dir="2700000" algn="tl">
                    <a:srgbClr val="000000">
                      <a:alpha val="43137"/>
                    </a:srgbClr>
                  </a:outerShdw>
                </a:effectLst>
                <a:latin typeface="Calibri" pitchFamily="34" charset="0"/>
                <a:cs typeface="+mn-cs"/>
              </a:rPr>
              <a:t>الترخيص لكافة أنشطة </a:t>
            </a:r>
            <a:r>
              <a:rPr lang="ar-KW" sz="2600" b="1" dirty="0" smtClean="0">
                <a:solidFill>
                  <a:schemeClr val="tx2"/>
                </a:solidFill>
                <a:effectLst>
                  <a:outerShdw blurRad="38100" dist="38100" dir="2700000" algn="tl">
                    <a:srgbClr val="000000">
                      <a:alpha val="43137"/>
                    </a:srgbClr>
                  </a:outerShdw>
                </a:effectLst>
                <a:latin typeface="Calibri" pitchFamily="34" charset="0"/>
                <a:cs typeface="+mn-cs"/>
              </a:rPr>
              <a:t>الأوراق </a:t>
            </a:r>
            <a:r>
              <a:rPr lang="ar-KW" sz="2600" b="1" dirty="0">
                <a:solidFill>
                  <a:schemeClr val="tx2"/>
                </a:solidFill>
                <a:effectLst>
                  <a:outerShdw blurRad="38100" dist="38100" dir="2700000" algn="tl">
                    <a:srgbClr val="000000">
                      <a:alpha val="43137"/>
                    </a:srgbClr>
                  </a:outerShdw>
                </a:effectLst>
                <a:latin typeface="Calibri" pitchFamily="34" charset="0"/>
                <a:cs typeface="+mn-cs"/>
              </a:rPr>
              <a:t>المالية </a:t>
            </a:r>
            <a:br>
              <a:rPr lang="ar-KW" sz="2600" b="1" dirty="0">
                <a:solidFill>
                  <a:schemeClr val="tx2"/>
                </a:solidFill>
                <a:effectLst>
                  <a:outerShdw blurRad="38100" dist="38100" dir="2700000" algn="tl">
                    <a:srgbClr val="000000">
                      <a:alpha val="43137"/>
                    </a:srgbClr>
                  </a:outerShdw>
                </a:effectLst>
                <a:latin typeface="Calibri" pitchFamily="34" charset="0"/>
                <a:cs typeface="+mn-cs"/>
              </a:rPr>
            </a:br>
            <a:r>
              <a:rPr lang="ar-KW" sz="2600" b="1" dirty="0">
                <a:effectLst>
                  <a:outerShdw blurRad="38100" dist="38100" dir="2700000" algn="tl">
                    <a:srgbClr val="000000">
                      <a:alpha val="43137"/>
                    </a:srgbClr>
                  </a:outerShdw>
                </a:effectLst>
                <a:cs typeface="+mn-cs"/>
              </a:rPr>
              <a:t/>
            </a:r>
            <a:br>
              <a:rPr lang="ar-KW" sz="2600" b="1" dirty="0">
                <a:effectLst>
                  <a:outerShdw blurRad="38100" dist="38100" dir="2700000" algn="tl">
                    <a:srgbClr val="000000">
                      <a:alpha val="43137"/>
                    </a:srgbClr>
                  </a:outerShdw>
                </a:effectLst>
                <a:cs typeface="+mn-cs"/>
              </a:rPr>
            </a:br>
            <a:endParaRPr lang="en-US" sz="2600" b="1" dirty="0">
              <a:solidFill>
                <a:schemeClr val="tx2"/>
              </a:solidFill>
              <a:effectLst>
                <a:outerShdw blurRad="38100" dist="38100" dir="2700000" algn="tl">
                  <a:srgbClr val="000000">
                    <a:alpha val="43137"/>
                  </a:srgbClr>
                </a:outerShdw>
              </a:effectLst>
              <a:latin typeface="Sakkal Majalla" pitchFamily="2" charset="-78"/>
              <a:cs typeface="+mn-cs"/>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8</a:t>
            </a:fld>
            <a:endParaRPr lang="en-GB"/>
          </a:p>
        </p:txBody>
      </p:sp>
    </p:spTree>
    <p:extLst>
      <p:ext uri="{BB962C8B-B14F-4D97-AF65-F5344CB8AC3E}">
        <p14:creationId xmlns:p14="http://schemas.microsoft.com/office/powerpoint/2010/main" val="313839594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r" rtl="1">
              <a:buNone/>
            </a:pPr>
            <a:r>
              <a:rPr lang="ar-KW" b="1" u="sng" dirty="0" smtClean="0">
                <a:solidFill>
                  <a:schemeClr val="tx2"/>
                </a:solidFill>
                <a:effectLst>
                  <a:outerShdw blurRad="38100" dist="38100" dir="2700000" algn="tl">
                    <a:srgbClr val="000000">
                      <a:alpha val="43137"/>
                    </a:srgbClr>
                  </a:outerShdw>
                </a:effectLst>
              </a:rPr>
              <a:t>مراحل طلب الإلغاء </a:t>
            </a:r>
          </a:p>
          <a:p>
            <a:pPr lvl="1" algn="r" rtl="1">
              <a:buFont typeface="Wingdings" pitchFamily="2" charset="2"/>
              <a:buChar char="§"/>
            </a:pPr>
            <a:endParaRPr lang="ar-KW" dirty="0" smtClean="0">
              <a:solidFill>
                <a:schemeClr val="tx2"/>
              </a:solidFill>
            </a:endParaRPr>
          </a:p>
          <a:p>
            <a:pPr lvl="1" algn="r" rtl="1">
              <a:buFont typeface="Wingdings" pitchFamily="2" charset="2"/>
              <a:buChar char="v"/>
            </a:pPr>
            <a:r>
              <a:rPr lang="ar-KW" dirty="0" smtClean="0">
                <a:solidFill>
                  <a:schemeClr val="tx2"/>
                </a:solidFill>
              </a:rPr>
              <a:t> المرحلة </a:t>
            </a:r>
            <a:r>
              <a:rPr lang="ar-KW" dirty="0">
                <a:solidFill>
                  <a:schemeClr val="tx2"/>
                </a:solidFill>
              </a:rPr>
              <a:t>الأولى: الموافقة المبدئية.</a:t>
            </a:r>
          </a:p>
          <a:p>
            <a:pPr lvl="1" algn="r" rtl="1">
              <a:buFont typeface="Wingdings" pitchFamily="2" charset="2"/>
              <a:buChar char="§"/>
            </a:pPr>
            <a:endParaRPr lang="en-US" dirty="0" smtClean="0">
              <a:solidFill>
                <a:schemeClr val="tx2"/>
              </a:solidFill>
            </a:endParaRPr>
          </a:p>
          <a:p>
            <a:pPr lvl="1" algn="r" rtl="1">
              <a:buFont typeface="Wingdings" pitchFamily="2" charset="2"/>
              <a:buChar char="v"/>
            </a:pPr>
            <a:r>
              <a:rPr lang="ar-KW" dirty="0" smtClean="0">
                <a:solidFill>
                  <a:schemeClr val="tx2"/>
                </a:solidFill>
              </a:rPr>
              <a:t> المرحلة </a:t>
            </a:r>
            <a:r>
              <a:rPr lang="ar-KW" dirty="0">
                <a:solidFill>
                  <a:schemeClr val="tx2"/>
                </a:solidFill>
              </a:rPr>
              <a:t>الثانية: الموافقة النهائية </a:t>
            </a:r>
            <a:r>
              <a:rPr lang="ar-KW" dirty="0" smtClean="0">
                <a:solidFill>
                  <a:schemeClr val="tx2"/>
                </a:solidFill>
              </a:rPr>
              <a:t>لإلغاء جزء من أنشطة الأوراق المالية.</a:t>
            </a:r>
            <a:endParaRPr lang="ar-KW" dirty="0">
              <a:solidFill>
                <a:schemeClr val="tx2"/>
              </a:solidFill>
            </a:endParaRPr>
          </a:p>
          <a:p>
            <a:pPr marL="0" indent="0" algn="r" rtl="1">
              <a:buNone/>
            </a:pPr>
            <a:endParaRPr lang="ar-KW" dirty="0"/>
          </a:p>
          <a:p>
            <a:pPr algn="r" rtl="1"/>
            <a:endParaRPr lang="ar-KW" dirty="0" smtClean="0"/>
          </a:p>
          <a:p>
            <a:pPr algn="r" rtl="1"/>
            <a:endParaRPr lang="ar-KW" dirty="0"/>
          </a:p>
          <a:p>
            <a:pPr algn="r" rtl="1"/>
            <a:endParaRPr lang="ar-KW" dirty="0" smtClean="0"/>
          </a:p>
          <a:p>
            <a:pPr algn="r" rtl="1"/>
            <a:endParaRPr lang="ar-KW" dirty="0"/>
          </a:p>
          <a:p>
            <a:pPr algn="r" rtl="1"/>
            <a:endParaRPr lang="ar-KW" dirty="0" smtClean="0"/>
          </a:p>
          <a:p>
            <a:pPr marL="0" indent="0" algn="r" rtl="1">
              <a:buNone/>
            </a:pPr>
            <a:endParaRPr lang="ar-KW" dirty="0"/>
          </a:p>
          <a:p>
            <a:pPr marL="0" indent="0" algn="r" rtl="1">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1" y="381001"/>
            <a:ext cx="3170956" cy="914400"/>
          </a:xfrm>
          <a:prstGeom prst="rect">
            <a:avLst/>
          </a:prstGeom>
        </p:spPr>
      </p:pic>
      <p:sp>
        <p:nvSpPr>
          <p:cNvPr id="5" name="Title 1"/>
          <p:cNvSpPr>
            <a:spLocks noGrp="1"/>
          </p:cNvSpPr>
          <p:nvPr>
            <p:ph type="title"/>
          </p:nvPr>
        </p:nvSpPr>
        <p:spPr>
          <a:xfrm>
            <a:off x="457200" y="274638"/>
            <a:ext cx="8435280" cy="1143000"/>
          </a:xfrm>
        </p:spPr>
        <p:txBody>
          <a:bodyPr>
            <a:normAutofit/>
          </a:bodyPr>
          <a:lstStyle/>
          <a:p>
            <a:pPr algn="r" rtl="1" fontAlgn="base">
              <a:spcAft>
                <a:spcPct val="0"/>
              </a:spcAft>
            </a:pPr>
            <a:r>
              <a:rPr lang="ar-KW" sz="2500" b="1" dirty="0" smtClean="0">
                <a:solidFill>
                  <a:schemeClr val="tx2"/>
                </a:solidFill>
                <a:effectLst>
                  <a:outerShdw blurRad="38100" dist="38100" dir="2700000" algn="tl">
                    <a:srgbClr val="000000">
                      <a:alpha val="43137"/>
                    </a:srgbClr>
                  </a:outerShdw>
                </a:effectLst>
                <a:latin typeface="Calibri" pitchFamily="34" charset="0"/>
              </a:rPr>
              <a:t>2- إلغاء </a:t>
            </a:r>
            <a:r>
              <a:rPr lang="ar-KW" sz="2500" b="1" dirty="0">
                <a:solidFill>
                  <a:schemeClr val="tx2"/>
                </a:solidFill>
                <a:effectLst>
                  <a:outerShdw blurRad="38100" dist="38100" dir="2700000" algn="tl">
                    <a:srgbClr val="000000">
                      <a:alpha val="43137"/>
                    </a:srgbClr>
                  </a:outerShdw>
                </a:effectLst>
                <a:latin typeface="Calibri" pitchFamily="34" charset="0"/>
              </a:rPr>
              <a:t>الترخيص </a:t>
            </a:r>
            <a:r>
              <a:rPr lang="ar-KW" sz="2500" b="1" dirty="0" smtClean="0">
                <a:solidFill>
                  <a:schemeClr val="tx2"/>
                </a:solidFill>
                <a:effectLst>
                  <a:outerShdw blurRad="38100" dist="38100" dir="2700000" algn="tl">
                    <a:srgbClr val="000000">
                      <a:alpha val="43137"/>
                    </a:srgbClr>
                  </a:outerShdw>
                </a:effectLst>
                <a:latin typeface="Calibri" pitchFamily="34" charset="0"/>
              </a:rPr>
              <a:t>لجزء من أنشطة الأوراق </a:t>
            </a:r>
            <a:r>
              <a:rPr lang="ar-KW" sz="2500" b="1" dirty="0">
                <a:solidFill>
                  <a:schemeClr val="tx2"/>
                </a:solidFill>
                <a:effectLst>
                  <a:outerShdw blurRad="38100" dist="38100" dir="2700000" algn="tl">
                    <a:srgbClr val="000000">
                      <a:alpha val="43137"/>
                    </a:srgbClr>
                  </a:outerShdw>
                </a:effectLst>
                <a:latin typeface="Calibri" pitchFamily="34" charset="0"/>
              </a:rPr>
              <a:t>المالية</a:t>
            </a:r>
            <a:r>
              <a:rPr lang="ar-KW" sz="2500" b="1" dirty="0">
                <a:effectLst>
                  <a:outerShdw blurRad="38100" dist="38100" dir="2700000" algn="tl">
                    <a:srgbClr val="000000">
                      <a:alpha val="43137"/>
                    </a:srgbClr>
                  </a:outerShdw>
                </a:effectLst>
              </a:rPr>
              <a:t/>
            </a:r>
            <a:br>
              <a:rPr lang="ar-KW" sz="2500" b="1" dirty="0">
                <a:effectLst>
                  <a:outerShdw blurRad="38100" dist="38100" dir="2700000" algn="tl">
                    <a:srgbClr val="000000">
                      <a:alpha val="43137"/>
                    </a:srgbClr>
                  </a:outerShdw>
                </a:effectLst>
              </a:rPr>
            </a:br>
            <a:endParaRPr lang="en-US" sz="2500" b="1" dirty="0">
              <a:solidFill>
                <a:schemeClr val="tx2"/>
              </a:solidFill>
              <a:latin typeface="Sakkal Majalla" pitchFamily="2" charset="-78"/>
              <a:cs typeface="Arial" charset="0"/>
            </a:endParaRPr>
          </a:p>
        </p:txBody>
      </p:sp>
      <p:cxnSp>
        <p:nvCxnSpPr>
          <p:cNvPr id="6" name="Straight Connector 5"/>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lide Number Placeholder 7"/>
          <p:cNvSpPr>
            <a:spLocks noGrp="1"/>
          </p:cNvSpPr>
          <p:nvPr>
            <p:ph type="sldNum" sz="quarter" idx="12"/>
          </p:nvPr>
        </p:nvSpPr>
        <p:spPr/>
        <p:txBody>
          <a:bodyPr/>
          <a:lstStyle/>
          <a:p>
            <a:fld id="{8DDEC8EC-0F4B-4CDB-8AC0-556EC31B66C3}" type="slidenum">
              <a:rPr lang="en-GB" smtClean="0"/>
              <a:t>9</a:t>
            </a:fld>
            <a:endParaRPr lang="en-GB"/>
          </a:p>
        </p:txBody>
      </p:sp>
    </p:spTree>
    <p:extLst>
      <p:ext uri="{BB962C8B-B14F-4D97-AF65-F5344CB8AC3E}">
        <p14:creationId xmlns:p14="http://schemas.microsoft.com/office/powerpoint/2010/main" val="292524262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2280</TotalTime>
  <Words>1221</Words>
  <Application>Microsoft Office PowerPoint</Application>
  <PresentationFormat>On-screen Show (4:3)</PresentationFormat>
  <Paragraphs>261</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ورشة عمل </vt:lpstr>
      <vt:lpstr>مقدمــــــــة</vt:lpstr>
      <vt:lpstr>جدول أعمال الورشة</vt:lpstr>
      <vt:lpstr>تعريف أنشطة الأوراق المالية </vt:lpstr>
      <vt:lpstr>  1- إلغاء الترخيص لكافة أنشطة الأوراق المالية   </vt:lpstr>
      <vt:lpstr>  1- إلغاء الترخيص لكافة أنشطة الأوراق المالية   </vt:lpstr>
      <vt:lpstr>  1- إلغاء الترخيص لكافة أنشطة الأوراق المالية   </vt:lpstr>
      <vt:lpstr>  1- إلغاء الترخيص لكافة أنشطة الأوراق المالية   </vt:lpstr>
      <vt:lpstr>2- إلغاء الترخيص لجزء من أنشطة الأوراق المالية </vt:lpstr>
      <vt:lpstr>2- إلغاء الترخيص لجزء من أنشطة الأوراق المالية</vt:lpstr>
      <vt:lpstr>2- إلغاء الترخيص لجزء من أنشطة الأوراق المالية</vt:lpstr>
      <vt:lpstr>2- إلغاء الترخيص لجزء من أنشطة الأوراق المالية</vt:lpstr>
      <vt:lpstr>3- إلغاء نشاط التمويل للشخص المرخص له لدى الهيئة </vt:lpstr>
      <vt:lpstr>3- إلغاء نشاط التمويل للشخص المرخص له لدى الهيئة</vt:lpstr>
      <vt:lpstr>3- إلغاء نشاط التمويل للشخص المرخص له لدى الهيئة</vt:lpstr>
      <vt:lpstr>3- إلغاء نشاط التمويل للشخص المرخص له لدى الهيئة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Altaaf Sulaiman</cp:lastModifiedBy>
  <cp:revision>121</cp:revision>
  <cp:lastPrinted>2015-01-22T06:46:43Z</cp:lastPrinted>
  <dcterms:created xsi:type="dcterms:W3CDTF">2014-09-25T11:33:14Z</dcterms:created>
  <dcterms:modified xsi:type="dcterms:W3CDTF">2015-03-01T09:13:21Z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